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616626d3a8b4017" /><Relationship Type="http://schemas.openxmlformats.org/officeDocument/2006/relationships/extended-properties" Target="/docProps/app.xml" Id="Rf0a6de6c5e304b42" /><Relationship Type="http://schemas.openxmlformats.org/officeDocument/2006/relationships/officeDocument" Target="/ppt/presentation.xml" Id="R949c8dbcc3674d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eea776a744f09"/>
  </p:sldMasterIdLst>
  <p:notesMasterIdLst>
    <p:notesMasterId xmlns:r="http://schemas.openxmlformats.org/officeDocument/2006/relationships" r:id="R390539d8be2644c7"/>
  </p:notesMasterIdLst>
  <p:sldIdLst>
    <p:sldId xmlns:r="http://schemas.openxmlformats.org/officeDocument/2006/relationships" id="256" r:id="R0c3c479aa46e4998"/>
    <p:sldId xmlns:r="http://schemas.openxmlformats.org/officeDocument/2006/relationships" id="257" r:id="R42c26a3cc4ea434d"/>
    <p:sldId xmlns:r="http://schemas.openxmlformats.org/officeDocument/2006/relationships" id="258" r:id="R80886045c1bc4dba"/>
    <p:sldId xmlns:r="http://schemas.openxmlformats.org/officeDocument/2006/relationships" id="259" r:id="R86c395dacfff4caa"/>
    <p:sldId xmlns:r="http://schemas.openxmlformats.org/officeDocument/2006/relationships" id="260" r:id="Ra4463fe89bb54c00"/>
    <p:sldId xmlns:r="http://schemas.openxmlformats.org/officeDocument/2006/relationships" id="261" r:id="R21b3b8d616764863"/>
    <p:sldId xmlns:r="http://schemas.openxmlformats.org/officeDocument/2006/relationships" id="262" r:id="R74ae227031664e66"/>
    <p:sldId xmlns:r="http://schemas.openxmlformats.org/officeDocument/2006/relationships" id="263" r:id="Rf1694e4103214856"/>
    <p:sldId xmlns:r="http://schemas.openxmlformats.org/officeDocument/2006/relationships" id="264" r:id="R54a3adb245c14e22"/>
    <p:sldId xmlns:r="http://schemas.openxmlformats.org/officeDocument/2006/relationships" id="265" r:id="R8527efa6e50f4885"/>
    <p:sldId xmlns:r="http://schemas.openxmlformats.org/officeDocument/2006/relationships" id="266" r:id="Ra10b537119cf42be"/>
    <p:sldId xmlns:r="http://schemas.openxmlformats.org/officeDocument/2006/relationships" id="267" r:id="R50273961081a4889"/>
    <p:sldId xmlns:r="http://schemas.openxmlformats.org/officeDocument/2006/relationships" id="268" r:id="R9d89ed6e3977423c"/>
    <p:sldId xmlns:r="http://schemas.openxmlformats.org/officeDocument/2006/relationships" id="269" r:id="R957f331408d943e6"/>
    <p:sldId xmlns:r="http://schemas.openxmlformats.org/officeDocument/2006/relationships" id="270" r:id="Rc2da831390114af7"/>
    <p:sldId xmlns:r="http://schemas.openxmlformats.org/officeDocument/2006/relationships" id="271" r:id="R0bbd8555789643b9"/>
    <p:sldId xmlns:r="http://schemas.openxmlformats.org/officeDocument/2006/relationships" id="272" r:id="R4c7bb3f343dd411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7357cb1ee064607" /><Relationship Type="http://schemas.openxmlformats.org/officeDocument/2006/relationships/slideMaster" Target="/ppt/slideMasters/slideMaster1.xml" Id="R71feea776a744f09" /><Relationship Type="http://schemas.openxmlformats.org/officeDocument/2006/relationships/notesMaster" Target="/ppt/notesMasters/notesMaster1.xml" Id="R390539d8be2644c7" /><Relationship Type="http://schemas.openxmlformats.org/officeDocument/2006/relationships/presProps" Target="/ppt/presProps.xml" Id="Rbabef53d561342fc" /><Relationship Type="http://schemas.openxmlformats.org/officeDocument/2006/relationships/tableStyles" Target="/ppt/tableStyles.xml" Id="R4a43585e824545da" /><Relationship Type="http://schemas.openxmlformats.org/officeDocument/2006/relationships/slide" Target="/ppt/slides/slide1.xml" Id="R0c3c479aa46e4998" /><Relationship Type="http://schemas.openxmlformats.org/officeDocument/2006/relationships/slide" Target="/ppt/slides/slide2.xml" Id="R42c26a3cc4ea434d" /><Relationship Type="http://schemas.openxmlformats.org/officeDocument/2006/relationships/slide" Target="/ppt/slides/slide3.xml" Id="R80886045c1bc4dba" /><Relationship Type="http://schemas.openxmlformats.org/officeDocument/2006/relationships/slide" Target="/ppt/slides/slide4.xml" Id="R86c395dacfff4caa" /><Relationship Type="http://schemas.openxmlformats.org/officeDocument/2006/relationships/slide" Target="/ppt/slides/slide5.xml" Id="Ra4463fe89bb54c00" /><Relationship Type="http://schemas.openxmlformats.org/officeDocument/2006/relationships/slide" Target="/ppt/slides/slide6.xml" Id="R21b3b8d616764863" /><Relationship Type="http://schemas.openxmlformats.org/officeDocument/2006/relationships/slide" Target="/ppt/slides/slide7.xml" Id="R74ae227031664e66" /><Relationship Type="http://schemas.openxmlformats.org/officeDocument/2006/relationships/slide" Target="/ppt/slides/slide8.xml" Id="Rf1694e4103214856" /><Relationship Type="http://schemas.openxmlformats.org/officeDocument/2006/relationships/slide" Target="/ppt/slides/slide9.xml" Id="R54a3adb245c14e22" /><Relationship Type="http://schemas.openxmlformats.org/officeDocument/2006/relationships/slide" Target="/ppt/slides/slide10.xml" Id="R8527efa6e50f4885" /><Relationship Type="http://schemas.openxmlformats.org/officeDocument/2006/relationships/slide" Target="/ppt/slides/slide11.xml" Id="Ra10b537119cf42be" /><Relationship Type="http://schemas.openxmlformats.org/officeDocument/2006/relationships/slide" Target="/ppt/slides/slide12.xml" Id="R50273961081a4889" /><Relationship Type="http://schemas.openxmlformats.org/officeDocument/2006/relationships/slide" Target="/ppt/slides/slide13.xml" Id="R9d89ed6e3977423c" /><Relationship Type="http://schemas.openxmlformats.org/officeDocument/2006/relationships/slide" Target="/ppt/slides/slide14.xml" Id="R957f331408d943e6" /><Relationship Type="http://schemas.openxmlformats.org/officeDocument/2006/relationships/slide" Target="/ppt/slides/slide15.xml" Id="Rc2da831390114af7" /><Relationship Type="http://schemas.openxmlformats.org/officeDocument/2006/relationships/slide" Target="/ppt/slides/slide16.xml" Id="R0bbd8555789643b9" /><Relationship Type="http://schemas.openxmlformats.org/officeDocument/2006/relationships/slide" Target="/ppt/slides/slide17.xml" Id="R4c7bb3f343dd411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a5a3c176ce0473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52726cd998041bf" /><Relationship Type="http://schemas.openxmlformats.org/officeDocument/2006/relationships/notesMaster" Target="/ppt/notesMasters/notesMaster1.xml" Id="Rb90ce5306dbb4e5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a1b92681b014cd3" /><Relationship Type="http://schemas.openxmlformats.org/officeDocument/2006/relationships/notesMaster" Target="/ppt/notesMasters/notesMaster1.xml" Id="Rc1082984e37e45a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4087f52f6a742ae" /><Relationship Type="http://schemas.openxmlformats.org/officeDocument/2006/relationships/notesMaster" Target="/ppt/notesMasters/notesMaster1.xml" Id="R491a32aaef734cc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77f2718dad94a93" /><Relationship Type="http://schemas.openxmlformats.org/officeDocument/2006/relationships/notesMaster" Target="/ppt/notesMasters/notesMaster1.xml" Id="R15dcadc6827041c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fa39ee695954035" /><Relationship Type="http://schemas.openxmlformats.org/officeDocument/2006/relationships/notesMaster" Target="/ppt/notesMasters/notesMaster1.xml" Id="R20da7b3456fb4d0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b78b93124e44933" /><Relationship Type="http://schemas.openxmlformats.org/officeDocument/2006/relationships/notesMaster" Target="/ppt/notesMasters/notesMaster1.xml" Id="R803757a03ef94c0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16f11f71595455d" /><Relationship Type="http://schemas.openxmlformats.org/officeDocument/2006/relationships/notesMaster" Target="/ppt/notesMasters/notesMaster1.xml" Id="R50f1041ad9e44f0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d8173941f70461e" /><Relationship Type="http://schemas.openxmlformats.org/officeDocument/2006/relationships/notesMaster" Target="/ppt/notesMasters/notesMaster1.xml" Id="Rf043385f03cc49f7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d89e9e4ad1534149" /><Relationship Type="http://schemas.openxmlformats.org/officeDocument/2006/relationships/notesMaster" Target="/ppt/notesMasters/notesMaster1.xml" Id="R91547de42af547d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be6161b593d44c5" /><Relationship Type="http://schemas.openxmlformats.org/officeDocument/2006/relationships/notesMaster" Target="/ppt/notesMasters/notesMaster1.xml" Id="R78da3ba44ee440e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8d17bcd783d4356" /><Relationship Type="http://schemas.openxmlformats.org/officeDocument/2006/relationships/notesMaster" Target="/ppt/notesMasters/notesMaster1.xml" Id="R16641db939fa4f1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bbab8eb4f204be5" /><Relationship Type="http://schemas.openxmlformats.org/officeDocument/2006/relationships/notesMaster" Target="/ppt/notesMasters/notesMaster1.xml" Id="Reb5f4684be9f47d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326278e3e8044eb" /><Relationship Type="http://schemas.openxmlformats.org/officeDocument/2006/relationships/notesMaster" Target="/ppt/notesMasters/notesMaster1.xml" Id="R8e75a53a20cd46c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9d8cb7a43e348bb" /><Relationship Type="http://schemas.openxmlformats.org/officeDocument/2006/relationships/notesMaster" Target="/ppt/notesMasters/notesMaster1.xml" Id="Rbe274f40b7d845f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5711c3a1b3e4b9f" /><Relationship Type="http://schemas.openxmlformats.org/officeDocument/2006/relationships/notesMaster" Target="/ppt/notesMasters/notesMaster1.xml" Id="R147c7cccda93412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78fad450ea54777" /><Relationship Type="http://schemas.openxmlformats.org/officeDocument/2006/relationships/notesMaster" Target="/ppt/notesMasters/notesMaster1.xml" Id="Rfdef9c0ed04c463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27f9de1f4954895" /><Relationship Type="http://schemas.openxmlformats.org/officeDocument/2006/relationships/notesMaster" Target="/ppt/notesMasters/notesMaster1.xml" Id="Rcb07628bea4744b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Career positioning: user-authored portfolio brief and supplied career materials.</a:t>
            </a:r>
          </a:p>
          <a:p xmlns:a="http://schemas.openxmlformats.org/drawingml/2006/main">
            <a:r>
              <a:t>- Portrait: user-provided IMG_9301.jpg, supplied 2026-09-03.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Rogers Bank role, method and outcomes: career materials cited in the source portfolio.</a:t>
            </a:r>
          </a:p>
          <a:p xmlns:a="http://schemas.openxmlformats.org/drawingml/2006/main">
            <a:r>
              <a:t>- Verified outcomes retained from the source deck: 5% churn reduction within six months, 98% CSAT and 15% service-efficiency improvement.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TPC section structure and role summary: user voice transcript and supplied Instagram links, 2026-09-03.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Role ownership and event-property context: user-authored voice transcripts, 2026-09-02 and 2026-09-03.</a:t>
            </a:r>
          </a:p>
          <a:p xmlns:a="http://schemas.openxmlformats.org/drawingml/2006/main">
            <a:r>
              <a:t>- Booless event capture: https://www.instagram.com/reel/C3NatAhss3G/</a:t>
            </a:r>
          </a:p>
          <a:p xmlns:a="http://schemas.openxmlformats.org/drawingml/2006/main">
            <a:r>
              <a:t>- Booless pre-event promotion: https://www.instagram.com/reel/C2rRQnSIbaa/</a:t>
            </a:r>
          </a:p>
          <a:p xmlns:a="http://schemas.openxmlformats.org/drawingml/2006/main">
            <a:r>
              <a:t>- Coca-Cola sponsor content: https://www.instagram.com/reel/ComnYwNqgPG/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Property definitions and Daniel's role across each: user-authored voice transcript, 2026-09-03.</a:t>
            </a:r>
          </a:p>
          <a:p xmlns:a="http://schemas.openxmlformats.org/drawingml/2006/main">
            <a:r>
              <a:t>- Fire &amp; Sand: https://www.instagram.com/reel/CylraUfsIJl/</a:t>
            </a:r>
          </a:p>
          <a:p xmlns:a="http://schemas.openxmlformats.org/drawingml/2006/main">
            <a:r>
              <a:t>- Booless Party: https://www.instagram.com/reel/C3NatAhss3G/</a:t>
            </a:r>
          </a:p>
          <a:p xmlns:a="http://schemas.openxmlformats.org/drawingml/2006/main">
            <a:r>
              <a:t>- Balloons &amp; Cups: https://www.instagram.com/reel/Cwa5LNTMYBr/</a:t>
            </a:r>
          </a:p>
          <a:p xmlns:a="http://schemas.openxmlformats.org/drawingml/2006/main">
            <a:r>
              <a:t>- Sponsor integration: https://www.instagram.com/reel/ComnYwNqgPG/</a:t>
            </a:r>
          </a:p>
          <a:p xmlns:a="http://schemas.openxmlformats.org/drawingml/2006/main">
            <a:r>
              <a:t>- Uncertain attendance, ticket and sponsorship-value estimates are intentionally excluded.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- 100+ parties and 10M+ online reach/engagement: The Party Company 2024 Calendar-Sponsorship Proposition.pptx (company-reported)</a:t>
            </a:r>
          </a:p>
          <a:p xmlns:a="http://schemas.openxmlformats.org/drawingml/2006/main">
            <a:r>
              <a:t>- Three signature properties: Booless Party, Balloons &amp; Cups and Fire &amp; Sand; user-supplied Instagram evidence</a:t>
            </a:r>
          </a:p>
          <a:p xmlns:a="http://schemas.openxmlformats.org/drawingml/2006/main">
            <a:r>
              <a:t>- 14K follower count: public @partycompanyng Instagram profile metadata, verified 2026-09-02</a:t>
            </a:r>
          </a:p>
          <a:p xmlns:a="http://schemas.openxmlformats.org/drawingml/2006/main">
            <a:r>
              <a:t>- Organic growth and operator roles: user-authored pasted-text.txt, 2026-09-02</a:t>
            </a:r>
          </a:p>
          <a:p xmlns:a="http://schemas.openxmlformats.org/drawingml/2006/main">
            <a:r>
              <a:t>- Unverified attendance, budget and impression estimates intentionally excluded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Consulting section structure and project summaries: user voice transcript and supplied project materials, 2026-09-03.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Engagement summaries: user-authored voice transcripts, 2026-09-02 and 2026-09-03, plus the project materials represented by the inherited source images.</a:t>
            </a:r>
          </a:p>
          <a:p xmlns:a="http://schemas.openxmlformats.org/drawingml/2006/main">
            <a:r>
              <a:t>- These are strategy engagements and deliverables. No realized client results are claimed where outcome evidence was not available.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Contact details: user-supplied portfolio materials.</a:t>
            </a:r>
          </a:p>
          <a:p xmlns:a="http://schemas.openxmlformats.org/drawingml/2006/main">
            <a:r>
              <a:t>- Portrait: user-provided IMG_9316.jpg, supplied 2026-09-03.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Personal summary and portfolio structure: user-authored brief and feedback, 2026-09-03.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Section structure and project selection: user-authored portfolio brief and feedback, 2026-09-03.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FIFA results: Daniel O. Ebitunmise 23.07.25-2.docx</a:t>
            </a:r>
          </a:p>
          <a:p xmlns:a="http://schemas.openxmlformats.org/drawingml/2006/main">
            <a:r>
              <a:t>- Schweppes, sponsorship and playbook results: Daniel Ebitunmise Resume 13062026.pdf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FIFA program scope and results: career materials cited in the source portfolio.</a:t>
            </a:r>
          </a:p>
          <a:p xmlns:a="http://schemas.openxmlformats.org/drawingml/2006/main">
            <a:r>
              <a:t>- Campaign visual: https://www.instagram.com/p/BgB_MOFnmr3/</a:t>
            </a:r>
          </a:p>
          <a:p xmlns:a="http://schemas.openxmlformats.org/drawingml/2006/main">
            <a:r>
              <a:t>- Trophy Tour recap: https://www.instagram.com/p/BgW-C00HknG/</a:t>
            </a:r>
          </a:p>
          <a:p xmlns:a="http://schemas.openxmlformats.org/drawingml/2006/main">
            <a:r>
              <a:t>- Additional World Cup campaign post: https://www.instagram.com/p/BgHDXD4nR1Y/</a:t>
            </a:r>
          </a:p>
          <a:p xmlns:a="http://schemas.openxmlformats.org/drawingml/2006/main">
            <a:r>
              <a:t>- Coca-Cola logo: https://commons.wikimedia.org/wiki/File:Coca-Cola_logo.svg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Schweppes relaunch strategy and role: user-authored voice transcript, 2026-09-03.</a:t>
            </a:r>
          </a:p>
          <a:p xmlns:a="http://schemas.openxmlformats.org/drawingml/2006/main">
            <a:r>
              <a:t>- Launch experience: https://www.instagram.com/tv/CWidyMYjcYi/</a:t>
            </a:r>
          </a:p>
          <a:p xmlns:a="http://schemas.openxmlformats.org/drawingml/2006/main">
            <a:r>
              <a:t>- Mixology series: https://www.instagram.com/p/CIbFRrAKOvQ/</a:t>
            </a:r>
          </a:p>
          <a:p xmlns:a="http://schemas.openxmlformats.org/drawingml/2006/main">
            <a:r>
              <a:t>- Creator content: https://www.instagram.com/p/CRMXO0Alkxt/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Portfolio scope and outcomes: career materials cited in the source portfolio.</a:t>
            </a:r>
          </a:p>
          <a:p xmlns:a="http://schemas.openxmlformats.org/drawingml/2006/main">
            <a:r>
              <a:t>- Role detail including two launches, TVC, creator briefing and commercial alignment: user-authored voice transcript, 2026-09-03.</a:t>
            </a:r>
          </a:p>
          <a:p xmlns:a="http://schemas.openxmlformats.org/drawingml/2006/main">
            <a:r>
              <a:t>- Creator campaign: https://www.instagram.com/p/Cmb9gPpshzx/</a:t>
            </a:r>
          </a:p>
          <a:p xmlns:a="http://schemas.openxmlformats.org/drawingml/2006/main">
            <a:r>
              <a:t>- Launch post: https://www.instagram.com/p/CdIXKBAlhij/</a:t>
            </a:r>
          </a:p>
          <a:p xmlns:a="http://schemas.openxmlformats.org/drawingml/2006/main">
            <a:r>
              <a:t>- Creator reel: https://www.instagram.com/reel/Cmj0NUNJtzb/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All outcomes: Daniel Ebitunmise Resume 13062026.pdf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Agency dates, client experience and responsibilities: user-authored voice transcript, 2026-09-03, and career materials cited in the source portfolio.</a:t>
            </a:r>
          </a:p>
          <a:p xmlns:a="http://schemas.openxmlformats.org/drawingml/2006/main">
            <a:r>
              <a:t>- Google logo: https://commons.wikimedia.org/wiki/File:Google_2015_logo.svg</a:t>
            </a:r>
          </a:p>
          <a:p xmlns:a="http://schemas.openxmlformats.org/drawingml/2006/main">
            <a:r>
              <a:t>- British Airways logo: https://commons.wikimedia.org/wiki/File:BRITISH_AIRWAYS_logo.svg</a:t>
            </a:r>
          </a:p>
          <a:p xmlns:a="http://schemas.openxmlformats.org/drawingml/2006/main">
            <a:r>
              <a:t>- Unilever logo: https://commons.wikimedia.org/wiki/File:Unilever_text_logo.svg</a:t>
            </a:r>
          </a:p>
          <a:p xmlns:a="http://schemas.openxmlformats.org/drawingml/2006/main">
            <a:r>
              <a:t>- Nokia logo: https://commons.wikimedia.org/wiki/File:Nokia_2023.svg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a378e813140b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ce8513c00b44767" /><Relationship Type="http://schemas.openxmlformats.org/officeDocument/2006/relationships/slideLayout" Target="/ppt/slideLayouts/slideLayout1.xml" Id="R105abba9f475415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5abba9f475415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b976bdd3f4b54" /><Relationship Type="http://schemas.openxmlformats.org/officeDocument/2006/relationships/image" Target="/ppt/media/image.jpeg" Id="R0b71163f949a4750" /><Relationship Type="http://schemas.openxmlformats.org/officeDocument/2006/relationships/notesSlide" Target="/ppt/notesSlides/notesSlide1.xml" Id="Re038f7aeb895413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a0d49fee048ec" /><Relationship Type="http://schemas.openxmlformats.org/officeDocument/2006/relationships/notesSlide" Target="/ppt/notesSlides/notesSlide10.xml" Id="Rf265923ad24b471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e848edf9a4d41" /><Relationship Type="http://schemas.openxmlformats.org/officeDocument/2006/relationships/notesSlide" Target="/ppt/notesSlides/notesSlide11.xml" Id="R1a66d07f673c44e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ffa1874d447bd" /><Relationship Type="http://schemas.openxmlformats.org/officeDocument/2006/relationships/image" Target="/ppt/media/image.png" Id="R91711ed90d604465" /><Relationship Type="http://schemas.openxmlformats.org/officeDocument/2006/relationships/image" Target="/ppt/media/image2.png" Id="R1ea1c69dc4fd4378" /><Relationship Type="http://schemas.openxmlformats.org/officeDocument/2006/relationships/image" Target="/ppt/media/image2.jpeg" Id="Rc2810085bdd849f2" /><Relationship Type="http://schemas.openxmlformats.org/officeDocument/2006/relationships/image" Target="/ppt/media/image14.png" Id="R0774ce6c4a3749e7" /><Relationship Type="http://schemas.openxmlformats.org/officeDocument/2006/relationships/image" Target="/ppt/media/image15.png" Id="R7d8912a8e0634d33" /><Relationship Type="http://schemas.openxmlformats.org/officeDocument/2006/relationships/image" Target="/ppt/media/image16.png" Id="R5682f4a50b0f4105" /><Relationship Type="http://schemas.openxmlformats.org/officeDocument/2006/relationships/image" Target="/ppt/media/image17.png" Id="Reac0f3e3b3884f71" /><Relationship Type="http://schemas.openxmlformats.org/officeDocument/2006/relationships/image" Target="/ppt/media/image18.png" Id="Rd56a2f4122ff43ac" /><Relationship Type="http://schemas.openxmlformats.org/officeDocument/2006/relationships/image" Target="/ppt/media/image19.png" Id="Racc7f1cf10b34be3" /><Relationship Type="http://schemas.openxmlformats.org/officeDocument/2006/relationships/hyperlink" Target="https://www.instagram.com/reel/C3NatAhss3G/" TargetMode="External" Id="R9befad181013476b" /><Relationship Type="http://schemas.openxmlformats.org/officeDocument/2006/relationships/hyperlink" Target="https://www.instagram.com/reel/C2rRQnSIbaa/" TargetMode="External" Id="Ra1ed285dd0d449ae" /><Relationship Type="http://schemas.openxmlformats.org/officeDocument/2006/relationships/hyperlink" Target="https://www.instagram.com/reel/ComnYwNqgPG/" TargetMode="External" Id="R8072437668a74ab8" /><Relationship Type="http://schemas.openxmlformats.org/officeDocument/2006/relationships/notesSlide" Target="/ppt/notesSlides/notesSlide12.xml" Id="R3e2a76a193ef4e9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72a6f08c44c3d" /><Relationship Type="http://schemas.openxmlformats.org/officeDocument/2006/relationships/image" Target="/ppt/media/image6.png" Id="R94069595fc4a46b5" /><Relationship Type="http://schemas.openxmlformats.org/officeDocument/2006/relationships/image" Target="/ppt/media/image7.png" Id="Rce5fc4270d974f64" /><Relationship Type="http://schemas.openxmlformats.org/officeDocument/2006/relationships/image" Target="/ppt/media/image8.png" Id="R83eecd9e89be423d" /><Relationship Type="http://schemas.openxmlformats.org/officeDocument/2006/relationships/image" Target="/ppt/media/image9.png" Id="R1a3bf07f5b324f0d" /><Relationship Type="http://schemas.openxmlformats.org/officeDocument/2006/relationships/image" Target="/ppt/media/image15.jpeg" Id="R47f4ffe4e14642f8" /><Relationship Type="http://schemas.openxmlformats.org/officeDocument/2006/relationships/hyperlink" Target="https://www.instagram.com/reel/CylraUfsIJl/" TargetMode="External" Id="R096c3f9098844a54" /><Relationship Type="http://schemas.openxmlformats.org/officeDocument/2006/relationships/image" Target="/ppt/media/image20.png" Id="Re36a54e826854afe" /><Relationship Type="http://schemas.openxmlformats.org/officeDocument/2006/relationships/hyperlink" Target="https://www.instagram.com/reel/C3NatAhss3G/" TargetMode="External" Id="R5c1a265747154450" /><Relationship Type="http://schemas.openxmlformats.org/officeDocument/2006/relationships/image" Target="/ppt/media/image16.jpeg" Id="R932bfddfa182471e" /><Relationship Type="http://schemas.openxmlformats.org/officeDocument/2006/relationships/hyperlink" Target="https://www.instagram.com/reel/Cwa5LNTMYBr/" TargetMode="External" Id="Re36858c421314630" /><Relationship Type="http://schemas.openxmlformats.org/officeDocument/2006/relationships/image" Target="/ppt/media/image21.png" Id="Rc2230f0893a2499e" /><Relationship Type="http://schemas.openxmlformats.org/officeDocument/2006/relationships/hyperlink" Target="https://www.instagram.com/reel/ComnYwNqgPG/" TargetMode="External" Id="R21dad74750784c46" /><Relationship Type="http://schemas.openxmlformats.org/officeDocument/2006/relationships/notesSlide" Target="/ppt/notesSlides/notesSlide13.xml" Id="Rbf06e89dd12141f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59562657341fd" /><Relationship Type="http://schemas.openxmlformats.org/officeDocument/2006/relationships/notesSlide" Target="/ppt/notesSlides/notesSlide14.xml" Id="R3629a326b4bf49e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c7c8bc9f24295" /><Relationship Type="http://schemas.openxmlformats.org/officeDocument/2006/relationships/notesSlide" Target="/ppt/notesSlides/notesSlide15.xml" Id="Re37fcc3fedac4c6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e81bfb7724701" /><Relationship Type="http://schemas.openxmlformats.org/officeDocument/2006/relationships/image" Target="/ppt/media/image6.png" Id="Re41eed5a34b74567" /><Relationship Type="http://schemas.openxmlformats.org/officeDocument/2006/relationships/image" Target="/ppt/media/image7.png" Id="R8508d3b6d7e343b5" /><Relationship Type="http://schemas.openxmlformats.org/officeDocument/2006/relationships/image" Target="/ppt/media/image8.png" Id="R3ad431e140134ce5" /><Relationship Type="http://schemas.openxmlformats.org/officeDocument/2006/relationships/image" Target="/ppt/media/image9.png" Id="R1afbba5cccdb45b7" /><Relationship Type="http://schemas.openxmlformats.org/officeDocument/2006/relationships/notesSlide" Target="/ppt/notesSlides/notesSlide16.xml" Id="R6277b87d2bad4689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57130c8ca4bbd" /><Relationship Type="http://schemas.openxmlformats.org/officeDocument/2006/relationships/image" Target="/ppt/media/image17.jpeg" Id="Rea4bf919219941fb" /><Relationship Type="http://schemas.openxmlformats.org/officeDocument/2006/relationships/notesSlide" Target="/ppt/notesSlides/notesSlide17.xml" Id="Rfeea3f68d9384e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4905a809c4b3b" /><Relationship Type="http://schemas.openxmlformats.org/officeDocument/2006/relationships/notesSlide" Target="/ppt/notesSlides/notesSlide2.xml" Id="Rcb7dd5ff67b148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77bab830c42b6" /><Relationship Type="http://schemas.openxmlformats.org/officeDocument/2006/relationships/notesSlide" Target="/ppt/notesSlides/notesSlide3.xml" Id="R0763d4afc2734d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0ecf1525e49d9" /><Relationship Type="http://schemas.openxmlformats.org/officeDocument/2006/relationships/notesSlide" Target="/ppt/notesSlides/notesSlide4.xml" Id="Ra44b1880ead64e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0fc5f8fd3450e" /><Relationship Type="http://schemas.openxmlformats.org/officeDocument/2006/relationships/image" Target="/ppt/media/image.png" Id="R043e9a5ae6c34cce" /><Relationship Type="http://schemas.openxmlformats.org/officeDocument/2006/relationships/image" Target="/ppt/media/image2.png" Id="Rbc6798f36ee8452c" /><Relationship Type="http://schemas.openxmlformats.org/officeDocument/2006/relationships/image" Target="/ppt/media/image2.jpeg" Id="Ra6d6861c420f465a" /><Relationship Type="http://schemas.openxmlformats.org/officeDocument/2006/relationships/image" Target="/ppt/media/image3.jpeg" Id="Rcf88e873dfbf469a" /><Relationship Type="http://schemas.openxmlformats.org/officeDocument/2006/relationships/image" Target="/ppt/media/image3.png" Id="Re945fbbfef45463a" /><Relationship Type="http://schemas.openxmlformats.org/officeDocument/2006/relationships/image" Target="/ppt/media/image4.jpeg" Id="R8bcbed4884624a41" /><Relationship Type="http://schemas.openxmlformats.org/officeDocument/2006/relationships/image" Target="/ppt/media/image5.jpeg" Id="R42df4347d4614d6b" /><Relationship Type="http://schemas.openxmlformats.org/officeDocument/2006/relationships/image" Target="/ppt/media/image6.jpeg" Id="R6d43574a38cc43d7" /><Relationship Type="http://schemas.openxmlformats.org/officeDocument/2006/relationships/image" Target="/ppt/media/image4.png" Id="R6b0d75cc299d4d73" /><Relationship Type="http://schemas.openxmlformats.org/officeDocument/2006/relationships/hyperlink" Target="https://www.instagram.com/p/BgB_MOFnmr3/" TargetMode="External" Id="R916dd3a0854e4f37" /><Relationship Type="http://schemas.openxmlformats.org/officeDocument/2006/relationships/hyperlink" Target="https://www.instagram.com/p/BgW-C00HknG/" TargetMode="External" Id="R0385d828f50e4e15" /><Relationship Type="http://schemas.openxmlformats.org/officeDocument/2006/relationships/hyperlink" Target="https://www.instagram.com/p/BgHDXD4nR1Y/" TargetMode="External" Id="R5abdc5d0f91a4423" /><Relationship Type="http://schemas.openxmlformats.org/officeDocument/2006/relationships/notesSlide" Target="/ppt/notesSlides/notesSlide5.xml" Id="Racca1ed3a9504f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aae170db84fc5" /><Relationship Type="http://schemas.openxmlformats.org/officeDocument/2006/relationships/image" Target="/ppt/media/image.png" Id="R2564277202654acf" /><Relationship Type="http://schemas.openxmlformats.org/officeDocument/2006/relationships/image" Target="/ppt/media/image2.png" Id="R1e1ac28796b140c1" /><Relationship Type="http://schemas.openxmlformats.org/officeDocument/2006/relationships/image" Target="/ppt/media/image2.jpeg" Id="R80f287437e1c4d43" /><Relationship Type="http://schemas.openxmlformats.org/officeDocument/2006/relationships/image" Target="/ppt/media/image3.jpeg" Id="Rdab28a18d0334508" /><Relationship Type="http://schemas.openxmlformats.org/officeDocument/2006/relationships/image" Target="/ppt/media/image3.png" Id="Rf979103e6513459e" /><Relationship Type="http://schemas.openxmlformats.org/officeDocument/2006/relationships/image" Target="/ppt/media/image4.jpeg" Id="R4fd98bb613224614" /><Relationship Type="http://schemas.openxmlformats.org/officeDocument/2006/relationships/image" Target="/ppt/media/image5.png" Id="R1523160caa8e4c10" /><Relationship Type="http://schemas.openxmlformats.org/officeDocument/2006/relationships/image" Target="/ppt/media/image7.jpeg" Id="R780a9e16cf414be8" /><Relationship Type="http://schemas.openxmlformats.org/officeDocument/2006/relationships/image" Target="/ppt/media/image8.jpeg" Id="Redac93184f204f4b" /><Relationship Type="http://schemas.openxmlformats.org/officeDocument/2006/relationships/hyperlink" Target="https://www.instagram.com/tv/CWidyMYjcYi/" TargetMode="External" Id="Rc438e72c3c304b84" /><Relationship Type="http://schemas.openxmlformats.org/officeDocument/2006/relationships/hyperlink" Target="https://www.instagram.com/p/CIbFRrAKOvQ/" TargetMode="External" Id="Ra09f1f008cef465e" /><Relationship Type="http://schemas.openxmlformats.org/officeDocument/2006/relationships/hyperlink" Target="https://www.instagram.com/p/CRMXO0Alkxt/" TargetMode="External" Id="R3a3386f58c364061" /><Relationship Type="http://schemas.openxmlformats.org/officeDocument/2006/relationships/notesSlide" Target="/ppt/notesSlides/notesSlide6.xml" Id="R9ebab14fb06b47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f1904a2664b8e" /><Relationship Type="http://schemas.openxmlformats.org/officeDocument/2006/relationships/image" Target="/ppt/media/image.png" Id="Re8939c6f669e4a8f" /><Relationship Type="http://schemas.openxmlformats.org/officeDocument/2006/relationships/image" Target="/ppt/media/image2.png" Id="R0fedaf4b1f4d4b57" /><Relationship Type="http://schemas.openxmlformats.org/officeDocument/2006/relationships/image" Target="/ppt/media/image2.jpeg" Id="R74e7f873f82b44d7" /><Relationship Type="http://schemas.openxmlformats.org/officeDocument/2006/relationships/image" Target="/ppt/media/image9.jpeg" Id="R6fe3755d74fb4846" /><Relationship Type="http://schemas.openxmlformats.org/officeDocument/2006/relationships/image" Target="/ppt/media/image10.jpeg" Id="R4e8d807b33d947c9" /><Relationship Type="http://schemas.openxmlformats.org/officeDocument/2006/relationships/image" Target="/ppt/media/image11.jpeg" Id="Re5c357011b924815" /><Relationship Type="http://schemas.openxmlformats.org/officeDocument/2006/relationships/image" Target="/ppt/media/image12.jpeg" Id="Rfd59c274befd4332" /><Relationship Type="http://schemas.openxmlformats.org/officeDocument/2006/relationships/image" Target="/ppt/media/image13.jpeg" Id="R236862e1352648c0" /><Relationship Type="http://schemas.openxmlformats.org/officeDocument/2006/relationships/image" Target="/ppt/media/image14.jpeg" Id="Rbae448fc5ea8447d" /><Relationship Type="http://schemas.openxmlformats.org/officeDocument/2006/relationships/hyperlink" Target="https://www.instagram.com/p/Cmb9gPpshzx/" TargetMode="External" Id="Rbb759aaa74bf4d81" /><Relationship Type="http://schemas.openxmlformats.org/officeDocument/2006/relationships/hyperlink" Target="https://www.instagram.com/p/CdIXKBAlhij/" TargetMode="External" Id="R4fe8caaa4efd4eab" /><Relationship Type="http://schemas.openxmlformats.org/officeDocument/2006/relationships/hyperlink" Target="https://www.instagram.com/reel/Cmj0NUNJtzb/" TargetMode="External" Id="Rae0bc6c07e014a07" /><Relationship Type="http://schemas.openxmlformats.org/officeDocument/2006/relationships/notesSlide" Target="/ppt/notesSlides/notesSlide7.xml" Id="R8b9da8aee80b4d8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4d93043254c23" /><Relationship Type="http://schemas.openxmlformats.org/officeDocument/2006/relationships/notesSlide" Target="/ppt/notesSlides/notesSlide8.xml" Id="R4f21e6a29e39477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f9523e35a4b21" /><Relationship Type="http://schemas.openxmlformats.org/officeDocument/2006/relationships/image" Target="/ppt/media/image6.png" Id="Ree43f7a3785e4dc3" /><Relationship Type="http://schemas.openxmlformats.org/officeDocument/2006/relationships/image" Target="/ppt/media/image7.png" Id="Rf25202a4d141492f" /><Relationship Type="http://schemas.openxmlformats.org/officeDocument/2006/relationships/image" Target="/ppt/media/image8.png" Id="R0f2bb3dd05ff4c14" /><Relationship Type="http://schemas.openxmlformats.org/officeDocument/2006/relationships/image" Target="/ppt/media/image9.png" Id="R461dec25cf014fdd" /><Relationship Type="http://schemas.openxmlformats.org/officeDocument/2006/relationships/image" Target="/ppt/media/image10.png" Id="R30e57e226e5a4b6c" /><Relationship Type="http://schemas.openxmlformats.org/officeDocument/2006/relationships/image" Target="/ppt/media/image11.png" Id="R08fe1015b7d84c02" /><Relationship Type="http://schemas.openxmlformats.org/officeDocument/2006/relationships/image" Target="/ppt/media/image12.png" Id="Rf29f7cb1a7c74189" /><Relationship Type="http://schemas.openxmlformats.org/officeDocument/2006/relationships/image" Target="/ppt/media/image13.png" Id="Rb08a6c873cb94459" /><Relationship Type="http://schemas.openxmlformats.org/officeDocument/2006/relationships/notesSlide" Target="/ppt/notesSlides/notesSlide9.xml" Id="R80235e99dc3c459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0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71163f949a4750"/>
          <a:srcRect xmlns:a="http://schemas.openxmlformats.org/drawingml/2006/main" l="0" t="13115" r="0" b="131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19700" y="0"/>
            <a:ext cx="69723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58A271-99BE-49E3-B1F3-E076E0137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2197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83466F-181C-4C0B-AF00-E3C1897DE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4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58C207A-60D0-4830-8E49-F0F455F04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0443E"/>
                </a:solidFill>
              </a:defRPr>
            </a:pPr>
            <a:r>
              <a:rPr sz="1050" b="1" i="0">
                <a:solidFill>
                  <a:srgbClr val="F0443E"/>
                </a:solidFill>
              </a:rPr>
              <a:t>MARKETING PORTFOLIO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6AA37B-5A94-4942-B756-CB93755E8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40957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B1B2B"/>
                </a:solidFill>
                <a:latin typeface="Calibri"/>
                <a:ea typeface="Calibri"/>
                <a:cs typeface="Calibri"/>
              </a:defRPr>
            </a:pPr>
            <a:r>
              <a:rPr sz="3750" b="1" i="0">
                <a:solidFill>
                  <a:srgbClr val="0B1B2B"/>
                </a:solidFill>
                <a:latin typeface="Calibri"/>
                <a:ea typeface="Calibri"/>
                <a:cs typeface="Calibri"/>
              </a:rPr>
              <a:t>Daniel</a:t>
            </a:r>
          </a:p>
          <a:p xmlns:a="http://schemas.openxmlformats.org/drawingml/2006/main">
            <a:pPr algn="l">
              <a:buNone/>
              <a:defRPr sz="3750" b="1" i="0">
                <a:solidFill>
                  <a:srgbClr val="0B1B2B"/>
                </a:solidFill>
                <a:latin typeface="Calibri"/>
                <a:ea typeface="Calibri"/>
                <a:cs typeface="Calibri"/>
              </a:defRPr>
            </a:pPr>
            <a:r>
              <a:rPr sz="3750" b="1" i="0">
                <a:solidFill>
                  <a:srgbClr val="0B1B2B"/>
                </a:solidFill>
                <a:latin typeface="Calibri"/>
                <a:ea typeface="Calibri"/>
                <a:cs typeface="Calibri"/>
              </a:rPr>
              <a:t>Ebitunmise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EEAE079-B907-43A0-8BB1-CB9B8AEA6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0"/>
            <a:ext cx="3905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0" i="0">
                <a:solidFill>
                  <a:srgbClr val="102D46"/>
                </a:solidFill>
              </a:defRPr>
            </a:pPr>
            <a:r>
              <a:rPr sz="1575" b="0" i="0">
                <a:solidFill>
                  <a:srgbClr val="102D46"/>
                </a:solidFill>
              </a:rPr>
              <a:t>Brand, Commercial &amp; Experience Marketer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C044F2-1224-4FD7-91C2-D7601E363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81625"/>
            <a:ext cx="4095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6D767D"/>
                </a:solidFill>
              </a:defRPr>
            </a:pPr>
            <a:r>
              <a:rPr sz="1050" b="1" i="0">
                <a:solidFill>
                  <a:srgbClr val="6D767D"/>
                </a:solidFill>
              </a:rPr>
              <a:t>BRAND · COMMERCIAL · CREATORS · EVENTS · CUSTOMER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CFFAA1-BB4D-431C-A89A-4A899F8BC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0B1B2B"/>
                </a:solidFill>
              </a:defRPr>
            </a:pPr>
            <a:r>
              <a:rPr sz="900" b="1" i="0">
                <a:solidFill>
                  <a:srgbClr val="0B1B2B"/>
                </a:solidFill>
              </a:rPr>
              <a:t>SELECTED WORK  |  2016–2026</a:t>
            </a:r>
          </a:p>
        </p:txBody>
      </p:sp>
    </p:spTree>
    <p:extLst>
      <p:ext uri="{BB962C8B-B14F-4D97-AF65-F5344CB8AC3E}">
        <p14:creationId xmlns:p14="http://schemas.microsoft.com/office/powerpoint/2010/main" val="213028833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F459D58-5F56-4042-BC9D-ED25BE05C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1B0C879-F72E-4514-9FC6-AAFCFA611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68A82"/>
                </a:solidFill>
              </a:defRPr>
            </a:pPr>
            <a:r>
              <a:rPr sz="1050" b="1" i="0">
                <a:solidFill>
                  <a:srgbClr val="168A82"/>
                </a:solidFill>
              </a:rPr>
              <a:t>WORK EXPERIENCE  ·  ROGERS BANK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5D4C5A-D9BC-4496-AE92-A3ECC2515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 i="0">
                <a:solidFill>
                  <a:srgbClr val="0B1B2B"/>
                </a:solidFill>
              </a:defRPr>
            </a:pPr>
            <a:r>
              <a:rPr sz="3000" b="1" i="0">
                <a:solidFill>
                  <a:srgbClr val="0B1B2B"/>
                </a:solidFill>
              </a:rPr>
              <a:t>At Rogers Bank, I focused on customer retention.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6CAF0F-F373-4436-AC63-681FB5D03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52575"/>
            <a:ext cx="1047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102D46"/>
                </a:solidFill>
              </a:defRPr>
            </a:pPr>
            <a:r>
              <a:rPr sz="1500" b="0" i="0">
                <a:solidFill>
                  <a:srgbClr val="102D46"/>
                </a:solidFill>
              </a:rPr>
              <a:t>I used customer and service data to focus retention activity, support frontline teams and improve the save experience. The work reduced churn 5% within six months, maintained 98% CSAT and improved service efficiency 15%.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A7DAC10-358C-4F43-A25F-82626B389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438525"/>
            <a:ext cx="1352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168A8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4A96706-457B-489C-8CED-E0772B9B0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438525"/>
            <a:ext cx="1352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168A8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EB9DB5-1BE2-4C51-AFF4-23C36132F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3438525"/>
            <a:ext cx="1352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168A8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DA37BB-DDFB-4EFD-A863-88C0F6B01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438525"/>
            <a:ext cx="1352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168A8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F9DAA4-D9E7-44BC-BEE0-847F6C224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1B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EC75E16-58FC-49A6-983D-30D5D6954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14700"/>
            <a:ext cx="781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D22DA7-F233-416A-86D5-9E7193AD1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57650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0B1B2B"/>
                </a:solidFill>
              </a:defRPr>
            </a:pPr>
            <a:r>
              <a:rPr sz="1200" b="1" i="0">
                <a:solidFill>
                  <a:srgbClr val="0B1B2B"/>
                </a:solidFill>
              </a:rPr>
              <a:t>SIGNAL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2807D17-B286-4666-96D4-525B256DE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00550"/>
            <a:ext cx="171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6D767D"/>
                </a:solidFill>
              </a:defRPr>
            </a:pPr>
            <a:r>
              <a:rPr sz="1200" b="0" i="0">
                <a:solidFill>
                  <a:srgbClr val="6D767D"/>
                </a:solidFill>
              </a:rPr>
              <a:t>Find churn, complaint and service patterns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47C9D91-C885-4676-8BE6-F8E6FE80C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04800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1B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880CD9-0549-4C0F-B0AD-13D135658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314700"/>
            <a:ext cx="781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3E20545-BF6B-4417-A991-547DDEABE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057650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0B1B2B"/>
                </a:solidFill>
              </a:defRPr>
            </a:pPr>
            <a:r>
              <a:rPr sz="1200" b="1" i="0">
                <a:solidFill>
                  <a:srgbClr val="0B1B2B"/>
                </a:solidFill>
              </a:rPr>
              <a:t>PRIORITIZE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733218-2FA9-4C8E-A9DF-15DA09D63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400550"/>
            <a:ext cx="171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6D767D"/>
                </a:solidFill>
              </a:defRPr>
            </a:pPr>
            <a:r>
              <a:rPr sz="1200" b="0" i="0">
                <a:solidFill>
                  <a:srgbClr val="6D767D"/>
                </a:solidFill>
              </a:rPr>
              <a:t>Focus outreach where intervention can matter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9434409-ED9F-40F4-810F-CAE0D0CA8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04800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44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BA41545-4298-405F-BA5B-5710B8392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314700"/>
            <a:ext cx="781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932044D-2E68-4876-B4FC-94E3C515C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4057650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0B1B2B"/>
                </a:solidFill>
              </a:defRPr>
            </a:pPr>
            <a:r>
              <a:rPr sz="1200" b="1" i="0">
                <a:solidFill>
                  <a:srgbClr val="0B1B2B"/>
                </a:solidFill>
              </a:rPr>
              <a:t>PERSONALIZE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387057B-73E1-4E2F-8EC0-A67D1AF96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4400550"/>
            <a:ext cx="171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6D767D"/>
                </a:solidFill>
              </a:defRPr>
            </a:pPr>
            <a:r>
              <a:rPr sz="1200" b="0" i="0">
                <a:solidFill>
                  <a:srgbClr val="6D767D"/>
                </a:solidFill>
              </a:rPr>
              <a:t>Adapt the conversation to the customer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D84C149-A7D8-4613-AC3A-E96C0866B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04800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1B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A38773A-90A3-43BB-B5A4-2DE7A7AAC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314700"/>
            <a:ext cx="781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300C135-1F16-4C7C-9CEF-EBFF612EE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4057650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0B1B2B"/>
                </a:solidFill>
              </a:defRPr>
            </a:pPr>
            <a:r>
              <a:rPr sz="1200" b="1" i="0">
                <a:solidFill>
                  <a:srgbClr val="0B1B2B"/>
                </a:solidFill>
              </a:rPr>
              <a:t>ENABLE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C0BA8F7-6772-474D-A612-32450DC31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4400550"/>
            <a:ext cx="171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6D767D"/>
                </a:solidFill>
              </a:defRPr>
            </a:pPr>
            <a:r>
              <a:rPr sz="1200" b="0" i="0">
                <a:solidFill>
                  <a:srgbClr val="6D767D"/>
                </a:solidFill>
              </a:rPr>
              <a:t>Improve workflow and team capability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D32786F-901E-424F-9BAE-59816916B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04800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1B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8CC3978-71D9-4BAB-8663-85CDCDA02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314700"/>
            <a:ext cx="781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05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D8A51D1-26CA-42BD-B1D8-05918A034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4057650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0B1B2B"/>
                </a:solidFill>
              </a:defRPr>
            </a:pPr>
            <a:r>
              <a:rPr sz="1200" b="1" i="0">
                <a:solidFill>
                  <a:srgbClr val="0B1B2B"/>
                </a:solidFill>
              </a:rPr>
              <a:t>LEARN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A5AB197-28ED-4024-8E25-FE166C0AD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4400550"/>
            <a:ext cx="171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6D767D"/>
                </a:solidFill>
              </a:defRPr>
            </a:pPr>
            <a:r>
              <a:rPr sz="1200" b="0" i="0">
                <a:solidFill>
                  <a:srgbClr val="6D767D"/>
                </a:solidFill>
              </a:rPr>
              <a:t>Feed outcomes back into the process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95EF9AA-9D80-4CA5-BD21-3C96285ED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76875"/>
            <a:ext cx="108204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DDED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21CB251-F014-4A03-A8E5-21C9E00E5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591175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B1B2B"/>
                </a:solidFill>
              </a:defRPr>
            </a:pPr>
            <a:r>
              <a:rPr sz="1350" b="1" i="0">
                <a:solidFill>
                  <a:srgbClr val="0B1B2B"/>
                </a:solidFill>
              </a:rPr>
              <a:t>MY ROLE: analytics-led prioritization, frontline enablement and customer-experience improvement.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5D97E0A-F0FC-4892-BC4C-2FDBC6538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D767D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A6A8D64-0C28-4A11-AA60-D191B866E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D767D"/>
                </a:solidFill>
              </a:defRPr>
            </a:pPr>
            <a:r>
              <a:rPr sz="825" b="1" i="0">
                <a:solidFill>
                  <a:srgbClr val="6D767D"/>
                </a:solidFill>
              </a:rPr>
              <a:t>DANIEL EBITUNMISE  /  MARKETING PORTFOLIO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1BEE44D-78C3-43A2-8581-595D32750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6D767D"/>
                </a:solidFill>
              </a:defRPr>
            </a:pPr>
            <a:r>
              <a:rPr sz="825" b="1" i="0">
                <a:solidFill>
                  <a:srgbClr val="6D767D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2685011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1B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98D56DE-7937-423F-A6BE-764BFF9D0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5B940"/>
                </a:solidFill>
              </a:defRPr>
            </a:pPr>
            <a:r>
              <a:rPr sz="1050" b="1" i="0">
                <a:solidFill>
                  <a:srgbClr val="F5B940"/>
                </a:solidFill>
              </a:rPr>
              <a:t>SECTION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5FC52AD-BAC7-462F-8437-FC685875D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 i="0">
                <a:solidFill>
                  <a:srgbClr val="FFFFFF"/>
                </a:solidFill>
              </a:defRPr>
            </a:pPr>
            <a:r>
              <a:rPr sz="2700" b="1" i="0">
                <a:solidFill>
                  <a:srgbClr val="FFFFFF"/>
                </a:solidFill>
              </a:rPr>
              <a:t>ENTREPRENEURIAL PROJECTS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2D524C-624C-46ED-BC09-0440BDD33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28775"/>
            <a:ext cx="2190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6150" b="1" i="0">
                <a:solidFill>
                  <a:srgbClr val="F0443E"/>
                </a:solidFill>
              </a:defRPr>
            </a:pPr>
            <a:r>
              <a:rPr sz="6150" b="1" i="0">
                <a:solidFill>
                  <a:srgbClr val="F0443E"/>
                </a:solidFill>
              </a:rPr>
              <a:t>TPC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3C85F9-B3FB-416F-AC5D-3DD9D871F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09850"/>
            <a:ext cx="2857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COMMUNITY-LED</a:t>
            </a:r>
          </a:p>
          <a:p xmlns:a="http://schemas.openxmlformats.org/drawingml/2006/main">
            <a:pPr algn="l">
              <a:buNone/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LIVE EXPERIENCES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4C16CA-8FCD-4F87-99B4-EEF5F7AD0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90975"/>
            <a:ext cx="30099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DCEAF3"/>
                </a:solidFill>
              </a:defRPr>
            </a:pPr>
            <a:r>
              <a:rPr sz="1500" b="0" i="0">
                <a:solidFill>
                  <a:srgbClr val="DCEAF3"/>
                </a:solidFill>
              </a:rPr>
              <a:t>The following slides show how we built, marketed and operated recurring event properties.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8CC218-00C6-45C1-BA0B-83B4AEF01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1676400"/>
            <a:ext cx="0" cy="3905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02D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5FCB83-F2E6-4AAF-8E2B-65DA488DE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16287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B9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82DE79-DC12-4E0C-BA39-C4B95407A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158115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5B940"/>
                </a:solidFill>
              </a:defRPr>
            </a:pPr>
            <a:r>
              <a:rPr sz="1200" b="1" i="0">
                <a:solidFill>
                  <a:srgbClr val="F5B940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93BAC1-EC4E-48BF-8531-C43DF9E0F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15811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TPC platform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359C4A-B9AD-4EDA-9EB0-636519894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19050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CEAF3"/>
                </a:solidFill>
              </a:defRPr>
            </a:pPr>
            <a:r>
              <a:rPr sz="1275" b="0" i="0">
                <a:solidFill>
                  <a:srgbClr val="DCEAF3"/>
                </a:solidFill>
              </a:rPr>
              <a:t>My role across marketing, partnerships and operations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4CB680-46E3-4C96-8C2F-75B66930C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24669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B9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1DE9BFE-D4A9-4DF1-914A-1AF286C68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41935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5B940"/>
                </a:solidFill>
              </a:defRPr>
            </a:pPr>
            <a:r>
              <a:rPr sz="1200" b="1" i="0">
                <a:solidFill>
                  <a:srgbClr val="F5B940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B3D6E6-4EBC-4481-91E8-5D2A8C580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4193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Fire &amp; Sand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230E93-1545-4606-8A63-2F0409FC3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7432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CEAF3"/>
                </a:solidFill>
              </a:defRPr>
            </a:pPr>
            <a:r>
              <a:rPr sz="1275" b="0" i="0">
                <a:solidFill>
                  <a:srgbClr val="DCEAF3"/>
                </a:solidFill>
              </a:rPr>
              <a:t>Beach, bonfire and rave experience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6B06FE9-436E-4141-9F2D-D57C6EFAE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33051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B9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2F1D9ED-768C-46B4-B52B-AD063810E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25755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5B940"/>
                </a:solidFill>
              </a:defRPr>
            </a:pPr>
            <a:r>
              <a:rPr sz="1200" b="1" i="0">
                <a:solidFill>
                  <a:srgbClr val="F5B940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E29C4E9-F8E5-4A2E-A74A-674285C83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2575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Booless Party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43E1DC-B003-4001-A3F2-B4229AFD1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5814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CEAF3"/>
                </a:solidFill>
              </a:defRPr>
            </a:pPr>
            <a:r>
              <a:rPr sz="1275" b="0" i="0">
                <a:solidFill>
                  <a:srgbClr val="DCEAF3"/>
                </a:solidFill>
              </a:rPr>
              <a:t>Singles event with live celebrity performances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BA6E51B-E52D-4B87-B0D1-8FBA738D5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41433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B9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6991AA2-3B37-4825-9390-099636584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09575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5B940"/>
                </a:solidFill>
              </a:defRPr>
            </a:pPr>
            <a:r>
              <a:rPr sz="1200" b="1" i="0">
                <a:solidFill>
                  <a:srgbClr val="F5B940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CCD1AC6-3779-457E-B2B7-D00B72835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40957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Balloons &amp; Cups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DCAE14F-2029-4BB8-B2A6-FBB53A973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44196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CEAF3"/>
                </a:solidFill>
              </a:defRPr>
            </a:pPr>
            <a:r>
              <a:rPr sz="1275" b="0" i="0">
                <a:solidFill>
                  <a:srgbClr val="DCEAF3"/>
                </a:solidFill>
              </a:rPr>
              <a:t>Summer pool-party format and original campaign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AE45931-34FD-4B56-AA78-E4FBF3139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49815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44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8A3E8F4-C46B-4A9D-A206-AA798FFC4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93395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5B940"/>
                </a:solidFill>
              </a:defRPr>
            </a:pPr>
            <a:r>
              <a:rPr sz="1200" b="1" i="0">
                <a:solidFill>
                  <a:srgbClr val="F5B940"/>
                </a:solidFill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EBA3B26-2214-4230-8F9D-0FB93D489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49339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Growth and sponsorships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FC7015B-AAAE-4343-8386-6A8881DD3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52578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CEAF3"/>
                </a:solidFill>
              </a:defRPr>
            </a:pPr>
            <a:r>
              <a:rPr sz="1275" b="0" i="0">
                <a:solidFill>
                  <a:srgbClr val="DCEAF3"/>
                </a:solidFill>
              </a:rPr>
              <a:t>Community, partners, content and live delivery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47194F3-A078-41E8-B34B-469356FE3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E8291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EC8AE74-15D5-4EA4-A03B-C07DB03FF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E8291"/>
                </a:solidFill>
              </a:defRPr>
            </a:pPr>
            <a:r>
              <a:rPr sz="825" b="1" i="0">
                <a:solidFill>
                  <a:srgbClr val="6E8291"/>
                </a:solidFill>
              </a:rPr>
              <a:t>DANIEL EBITUNMISE  /  MARKETING PORTFOLIO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A97E841-5EB2-44CC-894E-FE7AF8252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6E8291"/>
                </a:solidFill>
              </a:defRPr>
            </a:pPr>
            <a:r>
              <a:rPr sz="825" b="1" i="0">
                <a:solidFill>
                  <a:srgbClr val="6E8291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38695989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F532C8-8206-4D05-9F57-8D11355D7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9232D"/>
                </a:solidFill>
              </a:defRPr>
            </a:pPr>
            <a:r>
              <a:rPr sz="1050" b="1" i="0">
                <a:solidFill>
                  <a:srgbClr val="B9232D"/>
                </a:solidFill>
              </a:rPr>
              <a:t>ENTREPRENEURIAL PROJECTS  ·  TPC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7CB029-BB11-4728-9B3D-5916D62B4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6477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0B1B2B"/>
                </a:solidFill>
              </a:defRPr>
            </a:pPr>
            <a:r>
              <a:rPr sz="2850" b="1" i="0">
                <a:solidFill>
                  <a:srgbClr val="0B1B2B"/>
                </a:solidFill>
              </a:rPr>
              <a:t>My work building the TPC event portfolio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B5D852-1361-4045-958A-0A50FBE10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020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9232D"/>
                </a:solidFill>
              </a:defRPr>
            </a:pPr>
            <a:r>
              <a:rPr sz="975" b="1" i="0">
                <a:solidFill>
                  <a:srgbClr val="B9232D"/>
                </a:solidFill>
              </a:rPr>
              <a:t>THE IDEA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A6D49C-DFCD-4D89-81C5-1CF8F77E1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85950"/>
            <a:ext cx="56007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0B1B2B"/>
                </a:solidFill>
              </a:defRPr>
            </a:pPr>
            <a:r>
              <a:rPr sz="1350" b="0" i="0">
                <a:solidFill>
                  <a:srgbClr val="0B1B2B"/>
                </a:solidFill>
              </a:rPr>
              <a:t>Create recurring event properties that people would anticipate and that sponsors could join in a credible way.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BF95F1-AE79-42B3-84A4-623EFDD72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9232D"/>
                </a:solidFill>
              </a:defRPr>
            </a:pPr>
            <a:r>
              <a:rPr sz="975" b="1" i="0">
                <a:solidFill>
                  <a:srgbClr val="B9232D"/>
                </a:solidFill>
              </a:rPr>
              <a:t>MY ROLE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CBF880-9EC7-4ED8-8339-1834AF44D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81350"/>
            <a:ext cx="56007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0B1B2B"/>
                </a:solidFill>
              </a:defRPr>
            </a:pPr>
            <a:r>
              <a:rPr sz="1350" b="0" i="0">
                <a:solidFill>
                  <a:srgbClr val="0B1B2B"/>
                </a:solidFill>
              </a:rPr>
              <a:t>Marketing lead, partnership and sponsorship lead, creative co-director and live-operations lead.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D52E42-FAB8-45BF-932F-17B5E4315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338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9232D"/>
                </a:solidFill>
              </a:defRPr>
            </a:pPr>
            <a:r>
              <a:rPr sz="975" b="1" i="0">
                <a:solidFill>
                  <a:srgbClr val="B9232D"/>
                </a:solidFill>
              </a:rPr>
              <a:t>WHAT I DID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F7EF21-3E16-4060-AFD6-CB85A4B0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38650"/>
            <a:ext cx="56007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0B1B2B"/>
                </a:solidFill>
              </a:defRPr>
            </a:pPr>
            <a:r>
              <a:rPr sz="1350" b="0" i="0">
                <a:solidFill>
                  <a:srgbClr val="0B1B2B"/>
                </a:solidFill>
              </a:rPr>
              <a:t>Shaped each event’s positioning, sold sponsorships, co-created campaigns and managed live delivery across Booless Party, Balloons &amp; Cups and Fire &amp; Sand.</a:t>
            </a:r>
          </a:p>
        </p:txBody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711ed90d604465"/>
          <a:stretch xmlns:a="http://schemas.openxmlformats.org/drawingml/2006/main"/>
        </p:blipFill>
        <p:spPr>
          <a:xfrm xmlns:a="http://schemas.openxmlformats.org/drawingml/2006/main" flipH="0" flipV="0">
            <a:off x="7239000" y="1352550"/>
            <a:ext cx="2952750" cy="2952750"/>
          </a:xfrm>
          <a:prstGeom xmlns:a="http://schemas.openxmlformats.org/drawingml/2006/main" prst="roundRect">
            <a:avLst/>
          </a:prstGeom>
        </p:spPr>
      </p:pic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a1c69dc4fd4378"/>
          <a:srcRect xmlns:a="http://schemas.openxmlformats.org/drawingml/2006/main" l="5449" t="0" r="54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8858250" y="4095750"/>
            <a:ext cx="2647950" cy="1485900"/>
          </a:xfrm>
          <a:prstGeom xmlns:a="http://schemas.openxmlformats.org/drawingml/2006/main" prst="roundRect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71B19B9-35F0-48AE-86A1-C662F206F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391150"/>
            <a:ext cx="5029200" cy="72390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B1B2B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810085bdd849f2"/>
          <a:stretch xmlns:a="http://schemas.openxmlformats.org/drawingml/2006/main"/>
        </p:blipFill>
        <p:spPr>
          <a:xfrm xmlns:a="http://schemas.openxmlformats.org/drawingml/2006/main">
            <a:off x="7268292" y="5534025"/>
            <a:ext cx="1141566" cy="438150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B56F13-FB7B-449D-AC58-CAA5863DD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5543550"/>
            <a:ext cx="2457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3 event properties  ·  marketing  ·  sponsors  ·  creative  ·  live ops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C903E2-A7FB-4859-A32B-A7922F6B9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D767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4E6733-4633-4A71-9BF8-A251B5F94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D767D"/>
                </a:solidFill>
              </a:defRPr>
            </a:pPr>
            <a:r>
              <a:rPr sz="825" b="1" i="0">
                <a:solidFill>
                  <a:srgbClr val="6D767D"/>
                </a:solidFill>
              </a:rPr>
              <a:t>DANIEL EBITUNMISE  /  MARKETING PORTFOLIO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1CA7EA-68BF-4E4D-AC67-8B01489DD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6D767D"/>
                </a:solidFill>
              </a:defRPr>
            </a:pPr>
            <a:r>
              <a:rPr sz="825" b="1" i="0">
                <a:solidFill>
                  <a:srgbClr val="6D767D"/>
                </a:solidFill>
              </a:rPr>
              <a:t>12</a:t>
            </a:r>
          </a:p>
        </p:txBody>
      </p:sp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74ce6c4a3749e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1352550"/>
            <a:ext cx="2952750" cy="2952750"/>
          </a:xfrm>
          <a:prstGeom xmlns:a="http://schemas.openxmlformats.org/drawingml/2006/main" prst="roundRect">
            <a:avLst/>
          </a:prstGeom>
        </p:spPr>
      </p:pic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8912a8e0634d33"/>
          <a:srcRect xmlns:a="http://schemas.openxmlformats.org/drawingml/2006/main" l="0" t="202" r="0" b="20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58250" y="4095750"/>
            <a:ext cx="2647950" cy="1485900"/>
          </a:xfrm>
          <a:prstGeom xmlns:a="http://schemas.openxmlformats.org/drawingml/2006/main" prst="roundRect">
            <a:avLst/>
          </a:prstGeom>
        </p:spPr>
      </p:pic>
      <p:pic>
        <p:nvPicPr>
          <p:cNvPr id="5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82f4a50b0f4105"/>
          <a:stretch xmlns:a="http://schemas.openxmlformats.org/drawingml/2006/main"/>
        </p:blipFill>
        <p:spPr>
          <a:xfrm xmlns:a="http://schemas.openxmlformats.org/drawingml/2006/main">
            <a:off x="7268340" y="5534025"/>
            <a:ext cx="1141566" cy="438150"/>
          </a:xfrm>
          <a:prstGeom xmlns:a="http://schemas.openxmlformats.org/drawingml/2006/main" prst="rect">
            <a:avLst/>
          </a:prstGeom>
        </p:spPr>
      </p:pic>
      <p:pic>
        <p:nvPicPr>
          <p:cNvPr id="5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c0f3e3b3884f7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1352550"/>
            <a:ext cx="2952750" cy="2952750"/>
          </a:xfrm>
          <a:prstGeom xmlns:a="http://schemas.openxmlformats.org/drawingml/2006/main" prst="roundRect">
            <a:avLst/>
          </a:prstGeom>
        </p:spPr>
      </p:pic>
      <p:pic>
        <p:nvPicPr>
          <p:cNvPr id="5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6a2f4122ff43ac"/>
          <a:srcRect xmlns:a="http://schemas.openxmlformats.org/drawingml/2006/main" l="0" t="202" r="0" b="20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58250" y="4095750"/>
            <a:ext cx="2647950" cy="1485900"/>
          </a:xfrm>
          <a:prstGeom xmlns:a="http://schemas.openxmlformats.org/drawingml/2006/main" prst="roundRect">
            <a:avLst/>
          </a:prstGeom>
        </p:spPr>
      </p:pic>
      <p:pic>
        <p:nvPicPr>
          <p:cNvPr id="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c7f1cf10b34be3"/>
          <a:stretch xmlns:a="http://schemas.openxmlformats.org/drawingml/2006/main"/>
        </p:blipFill>
        <p:spPr>
          <a:xfrm xmlns:a="http://schemas.openxmlformats.org/drawingml/2006/main">
            <a:off x="7268340" y="5534025"/>
            <a:ext cx="1141566" cy="438150"/>
          </a:xfrm>
          <a:prstGeom xmlns:a="http://schemas.openxmlformats.org/drawingml/2006/main" prst="rect">
            <a:avLst/>
          </a:prstGeom>
        </p:spPr>
      </p:pic>
      <p:sp>
        <p:nvSpPr>
          <p:cNvPr id="27" name="click-tpc-main">
            <a:hlinkClick xmlns:r="http://schemas.openxmlformats.org/officeDocument/2006/relationships" xmlns:a="http://schemas.openxmlformats.org/drawingml/2006/main" r:id="R9befad181013476b"/>
            <a:extLst xmlns:a="http://schemas.openxmlformats.org/drawingml/2006/main">
              <a:ext uri="{FF2B5EF4-FFF2-40B4-BE49-F238E27FC236}">
                <a16:creationId xmlns:a16="http://schemas.microsoft.com/office/drawing/2014/main" id="{8161D6AA-A9E1-43B0-ABA4-C5B9FEB3D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352550"/>
            <a:ext cx="29527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lick-tpc-support">
            <a:hlinkClick xmlns:r="http://schemas.openxmlformats.org/officeDocument/2006/relationships" xmlns:a="http://schemas.openxmlformats.org/drawingml/2006/main" r:id="Ra1ed285dd0d449ae"/>
            <a:extLst xmlns:a="http://schemas.openxmlformats.org/drawingml/2006/main">
              <a:ext uri="{FF2B5EF4-FFF2-40B4-BE49-F238E27FC236}">
                <a16:creationId xmlns:a16="http://schemas.microsoft.com/office/drawing/2014/main" id="{74466215-01CD-49AA-8ACB-908314BC7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095750"/>
            <a:ext cx="2647950" cy="1485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lick-tpc-sponsor">
            <a:hlinkClick xmlns:r="http://schemas.openxmlformats.org/officeDocument/2006/relationships" xmlns:a="http://schemas.openxmlformats.org/drawingml/2006/main" r:id="R8072437668a74ab8"/>
            <a:extLst xmlns:a="http://schemas.openxmlformats.org/drawingml/2006/main">
              <a:ext uri="{FF2B5EF4-FFF2-40B4-BE49-F238E27FC236}">
                <a16:creationId xmlns:a16="http://schemas.microsoft.com/office/drawing/2014/main" id="{82F8DBE1-8080-4081-9453-9922DF096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8337" y="5534025"/>
            <a:ext cx="1141571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98534301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BA40C57-C758-4F09-9732-4BA815C46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68A82"/>
                </a:solidFill>
              </a:defRPr>
            </a:pPr>
            <a:r>
              <a:rPr sz="1050" b="1" i="0">
                <a:solidFill>
                  <a:srgbClr val="168A82"/>
                </a:solidFill>
              </a:rPr>
              <a:t>ENTREPRENEURIAL PROJECTS  ·  TPC EVENT PORTFOLIO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11E836-F5A9-4FF8-AF14-1A212F540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75" b="1" i="0">
                <a:solidFill>
                  <a:srgbClr val="0B1B2B"/>
                </a:solidFill>
              </a:defRPr>
            </a:pPr>
            <a:r>
              <a:rPr sz="2775" b="1" i="0">
                <a:solidFill>
                  <a:srgbClr val="0B1B2B"/>
                </a:solidFill>
              </a:rPr>
              <a:t>Each TPC event had a distinct audience promise.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069595fc4a46b5"/>
          <a:srcRect xmlns:a="http://schemas.openxmlformats.org/drawingml/2006/main" l="4297" t="0" r="429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619250"/>
            <a:ext cx="2476500" cy="1524000"/>
          </a:xfrm>
          <a:prstGeom xmlns:a="http://schemas.openxmlformats.org/drawingml/2006/main" prst="roundRect">
            <a:avLst>
              <a:gd name="adj" fmla="val 8750"/>
            </a:avLst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07C48C5-D202-4671-BC86-19356A57D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956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9232D"/>
                </a:solidFill>
              </a:defRPr>
            </a:pPr>
            <a:r>
              <a:rPr sz="1050" b="1" i="0">
                <a:solidFill>
                  <a:srgbClr val="B9232D"/>
                </a:solidFill>
              </a:rPr>
              <a:t>FIRE &amp; SAND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3FA34F-3484-4934-8511-73F8F1366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81400"/>
            <a:ext cx="2476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0B1B2B"/>
                </a:solidFill>
              </a:defRPr>
            </a:pPr>
            <a:r>
              <a:rPr sz="1200" b="0" i="0">
                <a:solidFill>
                  <a:srgbClr val="0B1B2B"/>
                </a:solidFill>
              </a:rPr>
              <a:t>Beach, bonfire and rave property built on repeat community attendance.
Role: marketing, sponsors and live operations.</a:t>
            </a:r>
          </a:p>
        </p:txBody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5fc4270d974f64"/>
          <a:srcRect xmlns:a="http://schemas.openxmlformats.org/drawingml/2006/main" l="0" t="8537" r="0" b="853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52800" y="1809750"/>
            <a:ext cx="1952625" cy="2095500"/>
          </a:xfrm>
          <a:prstGeom xmlns:a="http://schemas.openxmlformats.org/drawingml/2006/main" prst="roundRect">
            <a:avLst>
              <a:gd name="adj" fmla="val 6829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37C44E-F9CC-4023-AE39-C5B562D31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4057650"/>
            <a:ext cx="1952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9232D"/>
                </a:solidFill>
              </a:defRPr>
            </a:pPr>
            <a:r>
              <a:rPr sz="1050" b="1" i="0">
                <a:solidFill>
                  <a:srgbClr val="B9232D"/>
                </a:solidFill>
              </a:rPr>
              <a:t>BOOLESS PARTY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4030FB-A0AA-4091-93F4-0C7551C14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4343400"/>
            <a:ext cx="195262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0B1B2B"/>
                </a:solidFill>
              </a:defRPr>
            </a:pPr>
            <a:r>
              <a:rPr sz="1200" b="0" i="0">
                <a:solidFill>
                  <a:srgbClr val="0B1B2B"/>
                </a:solidFill>
              </a:rPr>
              <a:t>Annual singles event with live celebrity performances.
Role: positioning, sponsor sales, creative and delivery.</a:t>
            </a:r>
          </a:p>
        </p:txBody>
      </p:sp>
      <p:pic>
        <p:nvPicPr>
          <p:cNvPr id="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eecd9e89be423d"/>
          <a:srcRect xmlns:a="http://schemas.openxmlformats.org/drawingml/2006/main" l="0" t="681" r="0" b="68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43550" y="1619250"/>
            <a:ext cx="2952750" cy="1638300"/>
          </a:xfrm>
          <a:prstGeom xmlns:a="http://schemas.openxmlformats.org/drawingml/2006/main" prst="roundRect">
            <a:avLst>
              <a:gd name="adj" fmla="val 8140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2C0A6D-33B9-4B9D-AFD2-414B9F9E7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40995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9232D"/>
                </a:solidFill>
              </a:defRPr>
            </a:pPr>
            <a:r>
              <a:rPr sz="1050" b="1" i="0">
                <a:solidFill>
                  <a:srgbClr val="B9232D"/>
                </a:solidFill>
              </a:rPr>
              <a:t>BALLOONS &amp; CUPS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646028-0468-4B5D-8FFA-2D8AC92B5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695700"/>
            <a:ext cx="2952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0B1B2B"/>
                </a:solidFill>
              </a:defRPr>
            </a:pPr>
            <a:r>
              <a:rPr sz="1200" b="0" i="0">
                <a:solidFill>
                  <a:srgbClr val="0B1B2B"/>
                </a:solidFill>
              </a:rPr>
              <a:t>Summer pool-party format built around an original campaign.
Role: story, casting and creative direction.</a:t>
            </a:r>
          </a:p>
        </p:txBody>
      </p:sp>
      <p:pic>
        <p:nvPicPr>
          <p:cNvPr id="5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3bf07f5b324f0d"/>
          <a:srcRect xmlns:a="http://schemas.openxmlformats.org/drawingml/2006/main" l="527" t="0" r="5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724900" y="1885950"/>
            <a:ext cx="2781300" cy="1581150"/>
          </a:xfrm>
          <a:prstGeom xmlns:a="http://schemas.openxmlformats.org/drawingml/2006/main" prst="roundRect">
            <a:avLst>
              <a:gd name="adj" fmla="val 8434"/>
            </a:avLst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7F33845-7862-4E3C-9135-B8DE8D4AF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3619500"/>
            <a:ext cx="2781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9232D"/>
                </a:solidFill>
              </a:defRPr>
            </a:pPr>
            <a:r>
              <a:rPr sz="1050" b="1" i="0">
                <a:solidFill>
                  <a:srgbClr val="B9232D"/>
                </a:solidFill>
              </a:rPr>
              <a:t>THE OPERATING MODEL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D33C0A-9DA7-465E-A7D2-A10EC5843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3905250"/>
            <a:ext cx="27813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0B1B2B"/>
                </a:solidFill>
              </a:defRPr>
            </a:pPr>
            <a:r>
              <a:rPr sz="1200" b="0" i="0">
                <a:solidFill>
                  <a:srgbClr val="0B1B2B"/>
                </a:solidFill>
              </a:rPr>
              <a:t>Community growth, sponsor value, content and live delivery were planned together. This made each format easier to repeat.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6E304D0-8089-4FAF-9B49-A610A8D3A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05450"/>
            <a:ext cx="10820400" cy="590550"/>
          </a:xfrm>
          <a:prstGeom xmlns:a="http://schemas.openxmlformats.org/drawingml/2006/main" prst="roundRect">
            <a:avLst>
              <a:gd name="adj" fmla="val 22581"/>
            </a:avLst>
          </a:prstGeom>
          <a:solidFill xmlns:a="http://schemas.openxmlformats.org/drawingml/2006/main">
            <a:srgbClr val="0B1B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F4348D5-D4BC-4876-B09B-50250D804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6769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5B940"/>
                </a:solidFill>
              </a:defRPr>
            </a:pPr>
            <a:r>
              <a:rPr sz="1050" b="1" i="0">
                <a:solidFill>
                  <a:srgbClr val="F5B940"/>
                </a:solidFill>
              </a:rPr>
              <a:t>MY ROLE ACROSS THE PORTFOLIO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B37D731-03F5-4BC2-A06D-63A3743E8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5648325"/>
            <a:ext cx="7581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marketing  ·  sponsor sales  ·  creative co-direction  ·  content  ·  live operations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982A705-CDBE-4CC6-9BBD-7B99273CD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D767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218AC43-7F85-48D8-A1A5-5D48DC5FA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D767D"/>
                </a:solidFill>
              </a:defRPr>
            </a:pPr>
            <a:r>
              <a:rPr sz="825" b="1" i="0">
                <a:solidFill>
                  <a:srgbClr val="6D767D"/>
                </a:solidFill>
              </a:rPr>
              <a:t>DANIEL EBITUNMISE  /  MARKETING PORTFOLIO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7C68F12-30B4-4EA2-A431-07F74C4D5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6D767D"/>
                </a:solidFill>
              </a:defRPr>
            </a:pPr>
            <a:r>
              <a:rPr sz="825" b="1" i="0">
                <a:solidFill>
                  <a:srgbClr val="6D767D"/>
                </a:solidFill>
              </a:rPr>
              <a:t>13</a:t>
            </a:r>
          </a:p>
        </p:txBody>
      </p:sp>
      <p:pic>
        <p:nvPicPr>
          <p:cNvPr id="6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f4ffe4e14642f8"/>
          <a:srcRect xmlns:a="http://schemas.openxmlformats.org/drawingml/2006/main" l="0" t="19231" r="0" b="1923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619250"/>
            <a:ext cx="2476500" cy="1524000"/>
          </a:xfrm>
          <a:prstGeom xmlns:a="http://schemas.openxmlformats.org/drawingml/2006/main" prst="roundRect">
            <a:avLst/>
          </a:prstGeom>
        </p:spPr>
      </p:pic>
      <p:sp>
        <p:nvSpPr>
          <p:cNvPr id="27" name="click-event-1">
            <a:hlinkClick xmlns:r="http://schemas.openxmlformats.org/officeDocument/2006/relationships" xmlns:a="http://schemas.openxmlformats.org/drawingml/2006/main" r:id="R096c3f9098844a54"/>
            <a:extLst xmlns:a="http://schemas.openxmlformats.org/drawingml/2006/main">
              <a:ext uri="{FF2B5EF4-FFF2-40B4-BE49-F238E27FC236}">
                <a16:creationId xmlns:a16="http://schemas.microsoft.com/office/drawing/2014/main" id="{C617E4A7-119D-405A-9A2E-CBFD9E403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24765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6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6a54e826854afe"/>
          <a:srcRect xmlns:a="http://schemas.openxmlformats.org/drawingml/2006/main" l="3409" t="0" r="340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52800" y="1809750"/>
            <a:ext cx="1952625" cy="2095500"/>
          </a:xfrm>
          <a:prstGeom xmlns:a="http://schemas.openxmlformats.org/drawingml/2006/main" prst="roundRect">
            <a:avLst/>
          </a:prstGeom>
        </p:spPr>
      </p:pic>
      <p:sp>
        <p:nvSpPr>
          <p:cNvPr id="29" name="click-event-2">
            <a:hlinkClick xmlns:r="http://schemas.openxmlformats.org/officeDocument/2006/relationships" xmlns:a="http://schemas.openxmlformats.org/drawingml/2006/main" r:id="R5c1a265747154450"/>
            <a:extLst xmlns:a="http://schemas.openxmlformats.org/drawingml/2006/main">
              <a:ext uri="{FF2B5EF4-FFF2-40B4-BE49-F238E27FC236}">
                <a16:creationId xmlns:a16="http://schemas.microsoft.com/office/drawing/2014/main" id="{1AC00D52-C9C9-447B-B402-B51077345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1809750"/>
            <a:ext cx="1952625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2bfddfa182471e"/>
          <a:srcRect xmlns:a="http://schemas.openxmlformats.org/drawingml/2006/main" l="0" t="22258" r="0" b="2225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43550" y="1619250"/>
            <a:ext cx="2952750" cy="1638300"/>
          </a:xfrm>
          <a:prstGeom xmlns:a="http://schemas.openxmlformats.org/drawingml/2006/main" prst="roundRect">
            <a:avLst/>
          </a:prstGeom>
        </p:spPr>
      </p:pic>
      <p:sp>
        <p:nvSpPr>
          <p:cNvPr id="31" name="click-event-3">
            <a:hlinkClick xmlns:r="http://schemas.openxmlformats.org/officeDocument/2006/relationships" xmlns:a="http://schemas.openxmlformats.org/drawingml/2006/main" r:id="Re36858c421314630"/>
            <a:extLst xmlns:a="http://schemas.openxmlformats.org/drawingml/2006/main">
              <a:ext uri="{FF2B5EF4-FFF2-40B4-BE49-F238E27FC236}">
                <a16:creationId xmlns:a16="http://schemas.microsoft.com/office/drawing/2014/main" id="{9307861F-0DC4-4D59-8F95-D052C09CC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1619250"/>
            <a:ext cx="2952750" cy="1638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6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230f0893a2499e"/>
          <a:srcRect xmlns:a="http://schemas.openxmlformats.org/drawingml/2006/main" l="7573" t="0" r="757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724900" y="1885950"/>
            <a:ext cx="2781300" cy="1581150"/>
          </a:xfrm>
          <a:prstGeom xmlns:a="http://schemas.openxmlformats.org/drawingml/2006/main" prst="roundRect">
            <a:avLst/>
          </a:prstGeom>
        </p:spPr>
      </p:pic>
      <p:sp>
        <p:nvSpPr>
          <p:cNvPr id="33" name="click-event-4">
            <a:hlinkClick xmlns:r="http://schemas.openxmlformats.org/officeDocument/2006/relationships" xmlns:a="http://schemas.openxmlformats.org/drawingml/2006/main" r:id="R21dad74750784c46"/>
            <a:extLst xmlns:a="http://schemas.openxmlformats.org/drawingml/2006/main">
              <a:ext uri="{FF2B5EF4-FFF2-40B4-BE49-F238E27FC236}">
                <a16:creationId xmlns:a16="http://schemas.microsoft.com/office/drawing/2014/main" id="{2E6996D4-B451-4C22-9CD1-9D4EF11A1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885950"/>
            <a:ext cx="27813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7131008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B6B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B6F20E2-3ADB-4C26-ACD9-7AF3413C6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9232D"/>
                </a:solidFill>
              </a:defRPr>
            </a:pPr>
            <a:r>
              <a:rPr sz="1050" b="1" i="0">
                <a:solidFill>
                  <a:srgbClr val="B9232D"/>
                </a:solidFill>
              </a:rPr>
              <a:t>ENTREPRENEURIAL PROJECTS  ·  TPC AT A GLANCE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003894-B6E7-4414-804B-C458C819F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0B1B2B"/>
                </a:solidFill>
              </a:defRPr>
            </a:pPr>
            <a:r>
              <a:rPr sz="2850" b="1" i="0">
                <a:solidFill>
                  <a:srgbClr val="0B1B2B"/>
                </a:solidFill>
              </a:rPr>
              <a:t>What we built over five years.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712BB4-9028-4213-9398-2D27BDAAE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66875"/>
            <a:ext cx="2476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4350" b="1" i="0">
                <a:solidFill>
                  <a:srgbClr val="0B1B2B"/>
                </a:solidFill>
              </a:defRPr>
            </a:pPr>
            <a:r>
              <a:rPr sz="4350" b="1" i="0">
                <a:solidFill>
                  <a:srgbClr val="0B1B2B"/>
                </a:solidFill>
              </a:rPr>
              <a:t>14K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E0D161-3896-49C1-9235-83EB0BA92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2412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0B1B2B"/>
                </a:solidFill>
              </a:defRPr>
            </a:pPr>
            <a:r>
              <a:rPr sz="1200" b="1" i="0">
                <a:solidFill>
                  <a:srgbClr val="0B1B2B"/>
                </a:solidFill>
              </a:rPr>
              <a:t>Instagram followers;</a:t>
            </a:r>
          </a:p>
          <a:p xmlns:a="http://schemas.openxmlformats.org/drawingml/2006/main">
            <a:pPr algn="l">
              <a:buNone/>
              <a:defRPr sz="1200" b="1" i="0">
                <a:solidFill>
                  <a:srgbClr val="0B1B2B"/>
                </a:solidFill>
              </a:defRPr>
            </a:pPr>
            <a:r>
              <a:rPr sz="1200" b="1" i="0">
                <a:solidFill>
                  <a:srgbClr val="0B1B2B"/>
                </a:solidFill>
              </a:rPr>
              <a:t>organic growth from launch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FBDBA0D-DC5B-4656-8BAA-244DFE861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1666875"/>
            <a:ext cx="2476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4350" b="1" i="0">
                <a:solidFill>
                  <a:srgbClr val="0B1B2B"/>
                </a:solidFill>
              </a:defRPr>
            </a:pPr>
            <a:r>
              <a:rPr sz="4350" b="1" i="0">
                <a:solidFill>
                  <a:srgbClr val="0B1B2B"/>
                </a:solidFill>
              </a:rPr>
              <a:t>100+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4579FB0-B812-4976-8D93-C7148CD2E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52412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0B1B2B"/>
                </a:solidFill>
              </a:defRPr>
            </a:pPr>
            <a:r>
              <a:rPr sz="1200" b="1" i="0">
                <a:solidFill>
                  <a:srgbClr val="0B1B2B"/>
                </a:solidFill>
              </a:rPr>
              <a:t>parties across recurring TPC</a:t>
            </a:r>
          </a:p>
          <a:p xmlns:a="http://schemas.openxmlformats.org/drawingml/2006/main">
            <a:pPr algn="l">
              <a:buNone/>
              <a:defRPr sz="1200" b="1" i="0">
                <a:solidFill>
                  <a:srgbClr val="0B1B2B"/>
                </a:solidFill>
              </a:defRPr>
            </a:pPr>
            <a:r>
              <a:rPr sz="1200" b="1" i="0">
                <a:solidFill>
                  <a:srgbClr val="0B1B2B"/>
                </a:solidFill>
              </a:rPr>
              <a:t>formats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0707866-79A8-4C5E-B223-6D324CE32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666875"/>
            <a:ext cx="2095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4350" b="1" i="0">
                <a:solidFill>
                  <a:srgbClr val="0B1B2B"/>
                </a:solidFill>
              </a:defRPr>
            </a:pPr>
            <a:r>
              <a:rPr sz="4350" b="1" i="0">
                <a:solidFill>
                  <a:srgbClr val="0B1B2B"/>
                </a:solidFill>
              </a:rPr>
              <a:t>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8D87DC-C633-4D6B-980C-D8824A5B3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52412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0B1B2B"/>
                </a:solidFill>
              </a:defRPr>
            </a:pPr>
            <a:r>
              <a:rPr sz="1200" b="1" i="0">
                <a:solidFill>
                  <a:srgbClr val="0B1B2B"/>
                </a:solidFill>
              </a:rPr>
              <a:t>signature event properties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4B0F7B3-A6BC-4F42-9D9F-D75E8809C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666875"/>
            <a:ext cx="238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4350" b="1" i="0">
                <a:solidFill>
                  <a:srgbClr val="0B1B2B"/>
                </a:solidFill>
              </a:defRPr>
            </a:pPr>
            <a:r>
              <a:rPr sz="4350" b="1" i="0">
                <a:solidFill>
                  <a:srgbClr val="0B1B2B"/>
                </a:solidFill>
              </a:rPr>
              <a:t>10M+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AEF054-1E96-467E-B71B-FF6344862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524125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0B1B2B"/>
                </a:solidFill>
              </a:defRPr>
            </a:pPr>
            <a:r>
              <a:rPr sz="1200" b="1" i="0">
                <a:solidFill>
                  <a:srgbClr val="0B1B2B"/>
                </a:solidFill>
              </a:rPr>
              <a:t>online reach and engagement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BD3639E-07C6-4507-92C8-E63FA1310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004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92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1600ECD-20EC-4FEC-8B42-AEBF87BD9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4581525"/>
            <a:ext cx="781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9232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4B4B64-0129-4521-B8B3-074D02D11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4581525"/>
            <a:ext cx="781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9232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345816D-AB76-4EB1-A416-8B7ED358A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581525"/>
            <a:ext cx="781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9232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60DDB5F-EA18-496E-A67C-EE26E3AFC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581525"/>
            <a:ext cx="781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9232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E3DCBCE-2CD8-4ED6-A78A-3DFD46C08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1333500" cy="819150"/>
          </a:xfrm>
          <a:prstGeom xmlns:a="http://schemas.openxmlformats.org/drawingml/2006/main" prst="roundRect">
            <a:avLst>
              <a:gd name="adj" fmla="val 20930"/>
            </a:avLst>
          </a:prstGeom>
          <a:solidFill xmlns:a="http://schemas.openxmlformats.org/drawingml/2006/main">
            <a:srgbClr val="0B1B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77FF94B-A393-4A32-9F0B-31D6D1A2A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57700"/>
            <a:ext cx="1181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MARKETING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6617853-5F7E-420F-91A8-20AABB4F8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4171950"/>
            <a:ext cx="1333500" cy="819150"/>
          </a:xfrm>
          <a:prstGeom xmlns:a="http://schemas.openxmlformats.org/drawingml/2006/main" prst="roundRect">
            <a:avLst>
              <a:gd name="adj" fmla="val 209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2FDC168-EFDA-4C4F-914F-24957718B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457700"/>
            <a:ext cx="1181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0B1B2B"/>
                </a:solidFill>
              </a:defRPr>
            </a:pPr>
            <a:r>
              <a:rPr sz="1125" b="1" i="0">
                <a:solidFill>
                  <a:srgbClr val="0B1B2B"/>
                </a:solidFill>
              </a:rPr>
              <a:t>PARTNERS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E111A78-DB7B-4629-B017-B16A38544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4171950"/>
            <a:ext cx="1333500" cy="819150"/>
          </a:xfrm>
          <a:prstGeom xmlns:a="http://schemas.openxmlformats.org/drawingml/2006/main" prst="roundRect">
            <a:avLst>
              <a:gd name="adj" fmla="val 209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1DC3784-D3E3-4053-9809-734946E2E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4457700"/>
            <a:ext cx="1181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0B1B2B"/>
                </a:solidFill>
              </a:defRPr>
            </a:pPr>
            <a:r>
              <a:rPr sz="1125" b="1" i="0">
                <a:solidFill>
                  <a:srgbClr val="0B1B2B"/>
                </a:solidFill>
              </a:rPr>
              <a:t>CREATIVE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5678CB6-5567-46A5-9A71-15778BB24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171950"/>
            <a:ext cx="1333500" cy="819150"/>
          </a:xfrm>
          <a:prstGeom xmlns:a="http://schemas.openxmlformats.org/drawingml/2006/main" prst="roundRect">
            <a:avLst>
              <a:gd name="adj" fmla="val 209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FC5149D-FA2E-4800-B3AF-93E4E0408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457700"/>
            <a:ext cx="1181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0B1B2B"/>
                </a:solidFill>
              </a:defRPr>
            </a:pPr>
            <a:r>
              <a:rPr sz="1125" b="1" i="0">
                <a:solidFill>
                  <a:srgbClr val="0B1B2B"/>
                </a:solidFill>
              </a:rPr>
              <a:t>LIVE OPS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EBA2506-0CA7-473C-B3C6-7CD8EC3C1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171950"/>
            <a:ext cx="1333500" cy="819150"/>
          </a:xfrm>
          <a:prstGeom xmlns:a="http://schemas.openxmlformats.org/drawingml/2006/main" prst="roundRect">
            <a:avLst>
              <a:gd name="adj" fmla="val 20930"/>
            </a:avLst>
          </a:prstGeom>
          <a:solidFill xmlns:a="http://schemas.openxmlformats.org/drawingml/2006/main">
            <a:srgbClr val="0B1B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A76BDA5-54F0-4EB5-89B1-DF06AA9C9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4457700"/>
            <a:ext cx="1181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CONTENT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43E2691-1E84-4FDA-A177-B27027C80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57825"/>
            <a:ext cx="857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B1B2B"/>
                </a:solidFill>
              </a:defRPr>
            </a:pPr>
            <a:r>
              <a:rPr sz="1500" b="1" i="0">
                <a:solidFill>
                  <a:srgbClr val="0B1B2B"/>
                </a:solidFill>
              </a:rPr>
              <a:t>My role covered audience growth, sponsor value, creative delivery, content and the live guest experience.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F1B5A85-115F-453D-B335-A12BDE95E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34075"/>
            <a:ext cx="723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 i="1">
                <a:solidFill>
                  <a:srgbClr val="B9232D"/>
                </a:solidFill>
              </a:defRPr>
            </a:pPr>
            <a:r>
              <a:rPr sz="1050" b="0" i="1">
                <a:solidFill>
                  <a:srgbClr val="B9232D"/>
                </a:solidFill>
              </a:rPr>
              <a:t>TPC scale is company-reported; 14K public follower count verified September 2026.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2A76298-6737-4EA7-AA27-AB6642ECE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232D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906DA7A-DFA0-459E-8299-A9F481353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B9232D"/>
                </a:solidFill>
              </a:defRPr>
            </a:pPr>
            <a:r>
              <a:rPr sz="825" b="1" i="0">
                <a:solidFill>
                  <a:srgbClr val="B9232D"/>
                </a:solidFill>
              </a:rPr>
              <a:t>DANIEL EBITUNMISE  /  MARKETING PORTFOLIO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55AF677-D5D2-48ED-899D-D0643F339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B9232D"/>
                </a:solidFill>
              </a:defRPr>
            </a:pPr>
            <a:r>
              <a:rPr sz="825" b="1" i="0">
                <a:solidFill>
                  <a:srgbClr val="B9232D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42534638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1B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98D56DE-7937-423F-A6BE-764BFF9D0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5B940"/>
                </a:solidFill>
              </a:defRPr>
            </a:pPr>
            <a:r>
              <a:rPr sz="1050" b="1" i="0">
                <a:solidFill>
                  <a:srgbClr val="F5B940"/>
                </a:solidFill>
              </a:rPr>
              <a:t>SECTION 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5FC52AD-BAC7-462F-8437-FC685875D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 i="0">
                <a:solidFill>
                  <a:srgbClr val="FFFFFF"/>
                </a:solidFill>
              </a:defRPr>
            </a:pPr>
            <a:r>
              <a:rPr sz="2700" b="1" i="0">
                <a:solidFill>
                  <a:srgbClr val="FFFFFF"/>
                </a:solidFill>
              </a:rPr>
              <a:t>CONSULTING PROJECTS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2D524C-624C-46ED-BC09-0440BDD33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28775"/>
            <a:ext cx="2190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6150" b="1" i="0">
                <a:solidFill>
                  <a:srgbClr val="F0443E"/>
                </a:solidFill>
              </a:defRPr>
            </a:pPr>
            <a:r>
              <a:rPr sz="6150" b="1" i="0">
                <a:solidFill>
                  <a:srgbClr val="F0443E"/>
                </a:solidFill>
              </a:rPr>
              <a:t>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3C85F9-B3FB-416F-AC5D-3DD9D871F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09850"/>
            <a:ext cx="2857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SELECTED CLIENTS</a:t>
            </a:r>
          </a:p>
          <a:p xmlns:a="http://schemas.openxmlformats.org/drawingml/2006/main">
            <a:pPr algn="l">
              <a:buNone/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FREELANCE STRATEGY WORK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4C16CA-8FCD-4F87-99B4-EEF5F7AD0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90975"/>
            <a:ext cx="30099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DCEAF3"/>
                </a:solidFill>
              </a:defRPr>
            </a:pPr>
            <a:r>
              <a:rPr sz="1500" b="0" i="0">
                <a:solidFill>
                  <a:srgbClr val="DCEAF3"/>
                </a:solidFill>
              </a:rPr>
              <a:t>The next slide summarizes strategy projects delivered for four different clients.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8CC218-00C6-45C1-BA0B-83B4AEF01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1676400"/>
            <a:ext cx="0" cy="3905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02D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5FCB83-F2E6-4AAF-8E2B-65DA488DE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16287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B9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82DE79-DC12-4E0C-BA39-C4B95407A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158115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5B940"/>
                </a:solidFill>
              </a:defRPr>
            </a:pPr>
            <a:r>
              <a:rPr sz="1200" b="1" i="0">
                <a:solidFill>
                  <a:srgbClr val="F5B940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93BAC1-EC4E-48BF-8531-C43DF9E0F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15811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Booster Juice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359C4A-B9AD-4EDA-9EB0-636519894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19050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CEAF3"/>
                </a:solidFill>
              </a:defRPr>
            </a:pPr>
            <a:r>
              <a:rPr sz="1275" b="0" i="0">
                <a:solidFill>
                  <a:srgbClr val="DCEAF3"/>
                </a:solidFill>
              </a:rPr>
              <a:t>New York grand-opening marketing plan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4CB680-46E3-4C96-8C2F-75B66930C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24669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B9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1DE9BFE-D4A9-4DF1-914A-1AF286C68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41935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5B940"/>
                </a:solidFill>
              </a:defRPr>
            </a:pPr>
            <a:r>
              <a:rPr sz="1200" b="1" i="0">
                <a:solidFill>
                  <a:srgbClr val="F5B940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B3D6E6-4EBC-4481-91E8-5D2A8C580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4193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Canada Vapes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230E93-1545-4606-8A63-2F0409FC3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7432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CEAF3"/>
                </a:solidFill>
              </a:defRPr>
            </a:pPr>
            <a:r>
              <a:rPr sz="1275" b="0" i="0">
                <a:solidFill>
                  <a:srgbClr val="DCEAF3"/>
                </a:solidFill>
              </a:rPr>
              <a:t>Influencer strategy and recruitment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6B06FE9-436E-4141-9F2D-D57C6EFAE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33051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B9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2F1D9ED-768C-46B4-B52B-AD063810E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25755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5B940"/>
                </a:solidFill>
              </a:defRPr>
            </a:pPr>
            <a:r>
              <a:rPr sz="1200" b="1" i="0">
                <a:solidFill>
                  <a:srgbClr val="F5B940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E29C4E9-F8E5-4A2E-A74A-674285C83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2575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Functionland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43E1DC-B003-4001-A3F2-B4229AFD1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5814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CEAF3"/>
                </a:solidFill>
              </a:defRPr>
            </a:pPr>
            <a:r>
              <a:rPr sz="1275" b="0" i="0">
                <a:solidFill>
                  <a:srgbClr val="DCEAF3"/>
                </a:solidFill>
              </a:rPr>
              <a:t>Positioning and go-to-market strategy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BA6E51B-E52D-4B87-B0D1-8FBA738D5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41433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B9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6991AA2-3B37-4825-9390-099636584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09575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5B940"/>
                </a:solidFill>
              </a:defRPr>
            </a:pPr>
            <a:r>
              <a:rPr sz="1200" b="1" i="0">
                <a:solidFill>
                  <a:srgbClr val="F5B940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CCD1AC6-3779-457E-B2B7-D00B72835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40957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Tapestry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DCAE14F-2029-4BB8-B2A6-FBB53A973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44196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CEAF3"/>
                </a:solidFill>
              </a:defRPr>
            </a:pPr>
            <a:r>
              <a:rPr sz="1275" b="0" i="0">
                <a:solidFill>
                  <a:srgbClr val="DCEAF3"/>
                </a:solidFill>
              </a:rPr>
              <a:t>New use case, brand pitch and GTM plan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AE45931-34FD-4B56-AA78-E4FBF3139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49815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44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8A3E8F4-C46B-4A9D-A206-AA798FFC4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93395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5B940"/>
                </a:solidFill>
              </a:defRPr>
            </a:pPr>
            <a:r>
              <a:rPr sz="1200" b="1" i="0">
                <a:solidFill>
                  <a:srgbClr val="F5B940"/>
                </a:solidFill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EBA3B26-2214-4230-8F9D-0FB93D489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49339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Across the work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FC7015B-AAAE-4343-8386-6A8881DD3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52578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CEAF3"/>
                </a:solidFill>
              </a:defRPr>
            </a:pPr>
            <a:r>
              <a:rPr sz="1275" b="0" i="0">
                <a:solidFill>
                  <a:srgbClr val="DCEAF3"/>
                </a:solidFill>
              </a:rPr>
              <a:t>Launch, creator, positioning and product strategy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47194F3-A078-41E8-B34B-469356FE3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E8291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EC8AE74-15D5-4EA4-A03B-C07DB03FF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E8291"/>
                </a:solidFill>
              </a:defRPr>
            </a:pPr>
            <a:r>
              <a:rPr sz="825" b="1" i="0">
                <a:solidFill>
                  <a:srgbClr val="6E8291"/>
                </a:solidFill>
              </a:rPr>
              <a:t>DANIEL EBITUNMISE  /  MARKETING PORTFOLIO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A97E841-5EB2-44CC-894E-FE7AF8252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6E8291"/>
                </a:solidFill>
              </a:defRPr>
            </a:pPr>
            <a:r>
              <a:rPr sz="825" b="1" i="0">
                <a:solidFill>
                  <a:srgbClr val="6E8291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38695989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BA40C57-C758-4F09-9732-4BA815C46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68A82"/>
                </a:solidFill>
              </a:defRPr>
            </a:pPr>
            <a:r>
              <a:rPr sz="1050" b="1" i="0">
                <a:solidFill>
                  <a:srgbClr val="168A82"/>
                </a:solidFill>
              </a:rPr>
              <a:t>CONSULTING PROJECTS  ·  SELECTED CLIENT WORK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11E836-F5A9-4FF8-AF14-1A212F540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75" b="1" i="0">
                <a:solidFill>
                  <a:srgbClr val="0B1B2B"/>
                </a:solidFill>
              </a:defRPr>
            </a:pPr>
            <a:r>
              <a:rPr sz="2775" b="1" i="0">
                <a:solidFill>
                  <a:srgbClr val="0B1B2B"/>
                </a:solidFill>
              </a:rPr>
              <a:t>Selected strategy projects for four different clients.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1eed5a34b74567"/>
          <a:srcRect xmlns:a="http://schemas.openxmlformats.org/drawingml/2006/main" l="4297" t="0" r="429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619250"/>
            <a:ext cx="2476500" cy="1524000"/>
          </a:xfrm>
          <a:prstGeom xmlns:a="http://schemas.openxmlformats.org/drawingml/2006/main" prst="roundRect">
            <a:avLst>
              <a:gd name="adj" fmla="val 8750"/>
            </a:avLst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07C48C5-D202-4671-BC86-19356A57D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956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9232D"/>
                </a:solidFill>
              </a:defRPr>
            </a:pPr>
            <a:r>
              <a:rPr sz="1050" b="1" i="0">
                <a:solidFill>
                  <a:srgbClr val="B9232D"/>
                </a:solidFill>
              </a:rPr>
              <a:t>BOOSTER JUICE / IVEY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3FA34F-3484-4934-8511-73F8F1366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81400"/>
            <a:ext cx="2476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0B1B2B"/>
                </a:solidFill>
              </a:defRPr>
            </a:pPr>
            <a:r>
              <a:rPr sz="1200" b="0" i="0">
                <a:solidFill>
                  <a:srgbClr val="0B1B2B"/>
                </a:solidFill>
              </a:rPr>
              <a:t>Built a New York grand-opening plan covering local audience, launch programming, media and measurement.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08d3b6d7e343b5"/>
          <a:srcRect xmlns:a="http://schemas.openxmlformats.org/drawingml/2006/main" l="0" t="8537" r="0" b="853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52800" y="1809750"/>
            <a:ext cx="1952625" cy="2095500"/>
          </a:xfrm>
          <a:prstGeom xmlns:a="http://schemas.openxmlformats.org/drawingml/2006/main" prst="roundRect">
            <a:avLst>
              <a:gd name="adj" fmla="val 6829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37C44E-F9CC-4023-AE39-C5B562D31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4057650"/>
            <a:ext cx="1952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9232D"/>
                </a:solidFill>
              </a:defRPr>
            </a:pPr>
            <a:r>
              <a:rPr sz="1050" b="1" i="0">
                <a:solidFill>
                  <a:srgbClr val="B9232D"/>
                </a:solidFill>
              </a:rPr>
              <a:t>CANADA VAPES / RIIPEN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4030FB-A0AA-4091-93F4-0C7551C14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4343400"/>
            <a:ext cx="195262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0B1B2B"/>
                </a:solidFill>
              </a:defRPr>
            </a:pPr>
            <a:r>
              <a:rPr sz="1200" b="0" i="0">
                <a:solidFill>
                  <a:srgbClr val="0B1B2B"/>
                </a:solidFill>
              </a:rPr>
              <a:t>Developed a 40+ creator strategy with tiering, pricing, recruitment and compliant messaging.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d431e140134ce5"/>
          <a:srcRect xmlns:a="http://schemas.openxmlformats.org/drawingml/2006/main" l="0" t="681" r="0" b="68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43550" y="1619250"/>
            <a:ext cx="2952750" cy="1638300"/>
          </a:xfrm>
          <a:prstGeom xmlns:a="http://schemas.openxmlformats.org/drawingml/2006/main" prst="roundRect">
            <a:avLst>
              <a:gd name="adj" fmla="val 8140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2C0A6D-33B9-4B9D-AFD2-414B9F9E7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40995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9232D"/>
                </a:solidFill>
              </a:defRPr>
            </a:pPr>
            <a:r>
              <a:rPr sz="1050" b="1" i="0">
                <a:solidFill>
                  <a:srgbClr val="B9232D"/>
                </a:solidFill>
              </a:rPr>
              <a:t>FUNCTIONLAND / GTM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646028-0468-4B5D-8FFA-2D8AC92B5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695700"/>
            <a:ext cx="2952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0B1B2B"/>
                </a:solidFill>
              </a:defRPr>
            </a:pPr>
            <a:r>
              <a:rPr sz="1200" b="0" i="0">
                <a:solidFill>
                  <a:srgbClr val="0B1B2B"/>
                </a:solidFill>
              </a:rPr>
              <a:t>Created positioning, five audience segments, a competitor map and content pillars for a 2026 blockchain launch.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fbba5cccdb45b7"/>
          <a:srcRect xmlns:a="http://schemas.openxmlformats.org/drawingml/2006/main" l="527" t="0" r="5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724900" y="1885950"/>
            <a:ext cx="2781300" cy="1581150"/>
          </a:xfrm>
          <a:prstGeom xmlns:a="http://schemas.openxmlformats.org/drawingml/2006/main" prst="roundRect">
            <a:avLst>
              <a:gd name="adj" fmla="val 8434"/>
            </a:avLst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7F33845-7862-4E3C-9135-B8DE8D4AF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3619500"/>
            <a:ext cx="2781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9232D"/>
                </a:solidFill>
              </a:defRPr>
            </a:pPr>
            <a:r>
              <a:rPr sz="1050" b="1" i="0">
                <a:solidFill>
                  <a:srgbClr val="B9232D"/>
                </a:solidFill>
              </a:rPr>
              <a:t>TAPESTRY / PRODUCT &amp; GTM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D33C0A-9DA7-465E-A7D2-A10EC5843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3905250"/>
            <a:ext cx="27813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0B1B2B"/>
                </a:solidFill>
              </a:defRPr>
            </a:pPr>
            <a:r>
              <a:rPr sz="1200" b="0" i="0">
                <a:solidFill>
                  <a:srgbClr val="0B1B2B"/>
                </a:solidFill>
              </a:rPr>
              <a:t>Identified an influencer-intelligence use case, then developed the brand pitch and go-to-market plan.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6E304D0-8089-4FAF-9B49-A610A8D3A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05450"/>
            <a:ext cx="10820400" cy="590550"/>
          </a:xfrm>
          <a:prstGeom xmlns:a="http://schemas.openxmlformats.org/drawingml/2006/main" prst="roundRect">
            <a:avLst>
              <a:gd name="adj" fmla="val 22581"/>
            </a:avLst>
          </a:prstGeom>
          <a:solidFill xmlns:a="http://schemas.openxmlformats.org/drawingml/2006/main">
            <a:srgbClr val="0B1B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F4348D5-D4BC-4876-B09B-50250D804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6769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5B940"/>
                </a:solidFill>
              </a:defRPr>
            </a:pPr>
            <a:r>
              <a:rPr sz="1050" b="1" i="0">
                <a:solidFill>
                  <a:srgbClr val="F5B940"/>
                </a:solidFill>
              </a:rPr>
              <a:t>CONSULTING DELIVERABLES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B37D731-03F5-4BC2-A06D-63A3743E8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5648325"/>
            <a:ext cx="7581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launch plans  ·  creator programs  ·  positioning  ·  product use cases  ·  go-to-market strategy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982A705-CDBE-4CC6-9BBD-7B99273CD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D767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218AC43-7F85-48D8-A1A5-5D48DC5FA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D767D"/>
                </a:solidFill>
              </a:defRPr>
            </a:pPr>
            <a:r>
              <a:rPr sz="825" b="1" i="0">
                <a:solidFill>
                  <a:srgbClr val="6D767D"/>
                </a:solidFill>
              </a:rPr>
              <a:t>DANIEL EBITUNMISE  /  MARKETING PORTFOLIO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7C68F12-30B4-4EA2-A431-07F74C4D5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6D767D"/>
                </a:solidFill>
              </a:defRPr>
            </a:pPr>
            <a:r>
              <a:rPr sz="825" b="1" i="0">
                <a:solidFill>
                  <a:srgbClr val="6D767D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87131008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58A271-99BE-49E3-B1F3-E076E0137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2197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83466F-181C-4C0B-AF00-E3C1897DE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4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58C207A-60D0-4830-8E49-F0F455F04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0443E"/>
                </a:solidFill>
              </a:defRPr>
            </a:pPr>
            <a:r>
              <a:rPr sz="1050" b="1" i="0">
                <a:solidFill>
                  <a:srgbClr val="F0443E"/>
                </a:solidFill>
              </a:rPr>
              <a:t>LET’S CONNECT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6AA37B-5A94-4942-B756-CB93755E8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40957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B1B2B"/>
                </a:solidFill>
                <a:latin typeface="Calibri"/>
                <a:ea typeface="Calibri"/>
                <a:cs typeface="Calibri"/>
              </a:defRPr>
            </a:pPr>
            <a:r>
              <a:rPr sz="3750" b="1" i="0">
                <a:solidFill>
                  <a:srgbClr val="0B1B2B"/>
                </a:solidFill>
                <a:latin typeface="Calibri"/>
                <a:ea typeface="Calibri"/>
                <a:cs typeface="Calibri"/>
              </a:rPr>
              <a:t>Daniel</a:t>
            </a:r>
          </a:p>
          <a:p xmlns:a="http://schemas.openxmlformats.org/drawingml/2006/main">
            <a:pPr algn="l">
              <a:buNone/>
              <a:defRPr sz="3750" b="1" i="0">
                <a:solidFill>
                  <a:srgbClr val="0B1B2B"/>
                </a:solidFill>
                <a:latin typeface="Calibri"/>
                <a:ea typeface="Calibri"/>
                <a:cs typeface="Calibri"/>
              </a:defRPr>
            </a:pPr>
            <a:r>
              <a:rPr sz="3750" b="1" i="0">
                <a:solidFill>
                  <a:srgbClr val="0B1B2B"/>
                </a:solidFill>
                <a:latin typeface="Calibri"/>
                <a:ea typeface="Calibri"/>
                <a:cs typeface="Calibri"/>
              </a:rPr>
              <a:t>Ebitunmise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EEAE079-B907-43A0-8BB1-CB9B8AEA6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0"/>
            <a:ext cx="3905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0" i="0">
                <a:solidFill>
                  <a:srgbClr val="102D46"/>
                </a:solidFill>
              </a:defRPr>
            </a:pPr>
            <a:r>
              <a:rPr sz="1575" b="0" i="0">
                <a:solidFill>
                  <a:srgbClr val="102D46"/>
                </a:solidFill>
              </a:rPr>
              <a:t>Toronto, Canada
mr.tunmise@gmail.com
368-299-6773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C044F2-1224-4FD7-91C2-D7601E363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81625"/>
            <a:ext cx="4095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6D767D"/>
                </a:solidFill>
              </a:defRPr>
            </a:pPr>
            <a:r>
              <a:rPr sz="1050" b="1" i="0">
                <a:solidFill>
                  <a:srgbClr val="6D767D"/>
                </a:solidFill>
              </a:rPr>
              <a:t>linkedin.com/in/daniel-ebitunmise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CFFAA1-BB4D-431C-A89A-4A899F8BC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0B1B2B"/>
                </a:solidFill>
              </a:defRPr>
            </a:pPr>
            <a:r>
              <a:rPr sz="900" b="1" i="0">
                <a:solidFill>
                  <a:srgbClr val="0B1B2B"/>
                </a:solidFill>
              </a:rPr>
              <a:t>THANK YOU FOR VIEWING MY WORK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4bf919219941fb"/>
          <a:srcRect xmlns:a="http://schemas.openxmlformats.org/drawingml/2006/main" l="0" t="22336" r="0" b="2233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19700" y="0"/>
            <a:ext cx="69723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28833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D9ACF8F-2C07-4F8F-920F-061C0C5A2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0443E"/>
                </a:solidFill>
              </a:defRPr>
            </a:pPr>
            <a:r>
              <a:rPr sz="1050" b="1" i="0">
                <a:solidFill>
                  <a:srgbClr val="F0443E"/>
                </a:solidFill>
              </a:rPr>
              <a:t>ABOUT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823122-2DFA-44AE-AD55-EF1228A1F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 i="0">
                <a:solidFill>
                  <a:srgbClr val="0B1B2B"/>
                </a:solidFill>
              </a:defRPr>
            </a:pPr>
            <a:r>
              <a:rPr sz="3000" b="1" i="0">
                <a:solidFill>
                  <a:srgbClr val="0B1B2B"/>
                </a:solidFill>
              </a:rPr>
              <a:t>I’ve built my career across brands and experiences.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EADFD8-C3B4-464C-B124-6EC52778C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7239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0" i="0">
                <a:solidFill>
                  <a:srgbClr val="102D46"/>
                </a:solidFill>
              </a:defRPr>
            </a:pPr>
            <a:r>
              <a:rPr sz="1725" b="0" i="0">
                <a:solidFill>
                  <a:srgbClr val="102D46"/>
                </a:solidFill>
              </a:rPr>
              <a:t>I’m a senior marketer with experience at Coca-Cola and Rogers, an agency foundation and an entrepreneurial track record through TPC. My work spans brand management, commercial planning, creator partnerships, retention and event production.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4B98AB2-F3BE-405B-A286-BFB544D32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33725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E9E4D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C02891-26E1-473E-8336-F3937E227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133725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E9E4D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344284B-CAAB-45DB-9E35-85F2FC139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133725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E9E4D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21497D5-CF90-4EB0-9936-4F3E78406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133725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E9E4D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334492-EDCA-4C25-B85A-3A7DA5F3B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1B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DE116F-1C27-424C-9B8D-82620FE5B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0375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1CC5470-8E90-43DC-9500-4E951278A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" y="36576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0B1B2B"/>
                </a:solidFill>
              </a:defRPr>
            </a:pPr>
            <a:r>
              <a:rPr sz="1125" b="1" i="0">
                <a:solidFill>
                  <a:srgbClr val="0B1B2B"/>
                </a:solidFill>
              </a:rPr>
              <a:t>COCA-COLA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5C4EA3-DBF1-42A2-9BC2-8EBF728D7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8575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1B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ECDB0D-C33A-408D-9CB2-1FBD05F67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000375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37DA3F9-BCAC-4518-AE11-3DBBF49D7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36576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0B1B2B"/>
                </a:solidFill>
              </a:defRPr>
            </a:pPr>
            <a:r>
              <a:rPr sz="1125" b="1" i="0">
                <a:solidFill>
                  <a:srgbClr val="0B1B2B"/>
                </a:solidFill>
              </a:rPr>
              <a:t>AGENCY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ADD306-268F-4612-ADEB-ECC7A0DC9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8575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44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7B30D6B-A047-4196-BAB8-0F85DD75F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000375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1B21C7-D19B-473A-8EF5-E903A530D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36576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0B1B2B"/>
                </a:solidFill>
              </a:defRPr>
            </a:pPr>
            <a:r>
              <a:rPr sz="1125" b="1" i="0">
                <a:solidFill>
                  <a:srgbClr val="0B1B2B"/>
                </a:solidFill>
              </a:rPr>
              <a:t>ROGERS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995EB45-E1FA-4EB8-8459-93CCD2D63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8575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1B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11BFC3A-610E-4EF3-A0CD-5970CADC6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3000375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7B4D0FC-EBAA-423E-B634-0FAE2CDA5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29425" y="36576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0B1B2B"/>
                </a:solidFill>
              </a:defRPr>
            </a:pPr>
            <a:r>
              <a:rPr sz="1125" b="1" i="0">
                <a:solidFill>
                  <a:srgbClr val="0B1B2B"/>
                </a:solidFill>
              </a:rPr>
              <a:t>TPC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516A4BA-56C4-466D-877A-F4FB66478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8575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1B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71051E8-7277-4B06-B623-E81125089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000375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05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4DCF30-F8B6-49CA-9A9A-2BEE636C1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6576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0B1B2B"/>
                </a:solidFill>
              </a:defRPr>
            </a:pPr>
            <a:r>
              <a:rPr sz="1125" b="1" i="0">
                <a:solidFill>
                  <a:srgbClr val="0B1B2B"/>
                </a:solidFill>
              </a:rPr>
              <a:t>CONSULTING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EBA3740-3491-47DA-BABF-9B533EF3C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38650"/>
            <a:ext cx="10820400" cy="1352550"/>
          </a:xfrm>
          <a:prstGeom xmlns:a="http://schemas.openxmlformats.org/drawingml/2006/main" prst="roundRect">
            <a:avLst>
              <a:gd name="adj" fmla="val 12676"/>
            </a:avLst>
          </a:prstGeom>
          <a:solidFill xmlns:a="http://schemas.openxmlformats.org/drawingml/2006/main">
            <a:srgbClr val="DDED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684471D-CD10-4FE6-B58F-677364555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9582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68A82"/>
                </a:solidFill>
              </a:defRPr>
            </a:pPr>
            <a:r>
              <a:rPr sz="975" b="1" i="0">
                <a:solidFill>
                  <a:srgbClr val="168A82"/>
                </a:solidFill>
              </a:rPr>
              <a:t>WHAT YOU’LL SEE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B621D70-86DF-4559-85C0-2A555595F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038725"/>
            <a:ext cx="9867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B1B2B"/>
                </a:solidFill>
              </a:defRPr>
            </a:pPr>
            <a:r>
              <a:rPr sz="1350" b="1" i="0">
                <a:solidFill>
                  <a:srgbClr val="0B1B2B"/>
                </a:solidFill>
              </a:rPr>
              <a:t>Work Experience: Coca-Cola, agency and Rogers  ·  Entrepreneurial Projects: TPC  ·  Consulting Projects: selected client work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3B4C821-8432-4C06-81A4-AF1C10932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952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6D767D"/>
                </a:solidFill>
              </a:defRPr>
            </a:pPr>
            <a:r>
              <a:rPr sz="1200" b="0" i="0">
                <a:solidFill>
                  <a:srgbClr val="6D767D"/>
                </a:solidFill>
              </a:rPr>
              <a:t>The portfolio is organized around those three sections.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03EA529-128E-4EDD-B376-5BF90ABD0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D767D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B5FEA8A-0914-4B98-BE6D-4E0EEDC6A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D767D"/>
                </a:solidFill>
              </a:defRPr>
            </a:pPr>
            <a:r>
              <a:rPr sz="825" b="1" i="0">
                <a:solidFill>
                  <a:srgbClr val="6D767D"/>
                </a:solidFill>
              </a:rPr>
              <a:t>DANIEL EBITUNMISE  /  MARKETING PORTFOLIO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1A68275-5827-438F-9CC9-5D10E29A4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6D767D"/>
                </a:solidFill>
              </a:defRPr>
            </a:pPr>
            <a:r>
              <a:rPr sz="825" b="1" i="0">
                <a:solidFill>
                  <a:srgbClr val="6D767D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65740922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B1B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98D56DE-7937-423F-A6BE-764BFF9D0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5B940"/>
                </a:solidFill>
              </a:defRPr>
            </a:pPr>
            <a:r>
              <a:rPr sz="1050" b="1" i="0">
                <a:solidFill>
                  <a:srgbClr val="F5B940"/>
                </a:solidFill>
              </a:rPr>
              <a:t>SECTION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5FC52AD-BAC7-462F-8437-FC685875D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 i="0">
                <a:solidFill>
                  <a:srgbClr val="FFFFFF"/>
                </a:solidFill>
              </a:defRPr>
            </a:pPr>
            <a:r>
              <a:rPr sz="2700" b="1" i="0">
                <a:solidFill>
                  <a:srgbClr val="FFFFFF"/>
                </a:solidFill>
              </a:rPr>
              <a:t>WORK EXPERIENCE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2D524C-624C-46ED-BC09-0440BDD33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28775"/>
            <a:ext cx="2190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6150" b="1" i="0">
                <a:solidFill>
                  <a:srgbClr val="F0443E"/>
                </a:solidFill>
              </a:defRPr>
            </a:pPr>
            <a:r>
              <a:rPr sz="6150" b="1" i="0">
                <a:solidFill>
                  <a:srgbClr val="F0443E"/>
                </a:solidFill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3C85F9-B3FB-416F-AC5D-3DD9D871F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09850"/>
            <a:ext cx="2857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2016–2024</a:t>
            </a:r>
          </a:p>
          <a:p xmlns:a="http://schemas.openxmlformats.org/drawingml/2006/main">
            <a:pPr algn="l">
              <a:buNone/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AGENCY · COCA-COLA · ROGERS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4C16CA-8FCD-4F87-99B4-EEF5F7AD0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90975"/>
            <a:ext cx="30099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DCEAF3"/>
                </a:solidFill>
              </a:defRPr>
            </a:pPr>
            <a:r>
              <a:rPr sz="1500" b="0" i="0">
                <a:solidFill>
                  <a:srgbClr val="DCEAF3"/>
                </a:solidFill>
              </a:rPr>
              <a:t>The following slides focus on the work I delivered inside established organizations.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8CC218-00C6-45C1-BA0B-83B4AEF01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1676400"/>
            <a:ext cx="0" cy="3905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02D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5FCB83-F2E6-4AAF-8E2B-65DA488DE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16287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B9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82DE79-DC12-4E0C-BA39-C4B95407A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158115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5B940"/>
                </a:solidFill>
              </a:defRPr>
            </a:pPr>
            <a:r>
              <a:rPr sz="1200" b="1" i="0">
                <a:solidFill>
                  <a:srgbClr val="F5B940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93BAC1-EC4E-48BF-8531-C43DF9E0F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15811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2018 FIFA World Cup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359C4A-B9AD-4EDA-9EB0-636519894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19050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CEAF3"/>
                </a:solidFill>
              </a:defRPr>
            </a:pPr>
            <a:r>
              <a:rPr sz="1275" b="0" i="0">
                <a:solidFill>
                  <a:srgbClr val="DCEAF3"/>
                </a:solidFill>
              </a:rPr>
              <a:t>Creator partnerships across six markets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4CB680-46E3-4C96-8C2F-75B66930C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24669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B9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1DE9BFE-D4A9-4DF1-914A-1AF286C68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41935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5B940"/>
                </a:solidFill>
              </a:defRPr>
            </a:pPr>
            <a:r>
              <a:rPr sz="1200" b="1" i="0">
                <a:solidFill>
                  <a:srgbClr val="F5B940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B3D6E6-4EBC-4481-91E8-5D2A8C580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4193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Schweppes relaunch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230E93-1545-4606-8A63-2F0409FC3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7432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CEAF3"/>
                </a:solidFill>
              </a:defRPr>
            </a:pPr>
            <a:r>
              <a:rPr sz="1275" b="0" i="0">
                <a:solidFill>
                  <a:srgbClr val="DCEAF3"/>
                </a:solidFill>
              </a:rPr>
              <a:t>Mixology, creators and live brand experiences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6B06FE9-436E-4141-9F2D-D57C6EFAE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33051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B9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2F1D9ED-768C-46B4-B52B-AD063810E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25755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5B940"/>
                </a:solidFill>
              </a:defRPr>
            </a:pPr>
            <a:r>
              <a:rPr sz="1200" b="1" i="0">
                <a:solidFill>
                  <a:srgbClr val="F5B940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E29C4E9-F8E5-4A2E-A74A-674285C83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2575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5Alive brand management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43E1DC-B003-4001-A3F2-B4229AFD1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5814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CEAF3"/>
                </a:solidFill>
              </a:defRPr>
            </a:pPr>
            <a:r>
              <a:rPr sz="1275" b="0" i="0">
                <a:solidFill>
                  <a:srgbClr val="DCEAF3"/>
                </a:solidFill>
              </a:rPr>
              <a:t>Portfolio, innovation, campaigns and P&amp;L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BA6E51B-E52D-4B87-B0D1-8FBA738D5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41433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B9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6991AA2-3B37-4825-9390-099636584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09575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5B940"/>
                </a:solidFill>
              </a:defRPr>
            </a:pPr>
            <a:r>
              <a:rPr sz="1200" b="1" i="0">
                <a:solidFill>
                  <a:srgbClr val="F5B940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CCD1AC6-3779-457E-B2B7-D00B72835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40957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Commercial and retail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DCAE14F-2029-4BB8-B2A6-FBB53A973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44196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CEAF3"/>
                </a:solidFill>
              </a:defRPr>
            </a:pPr>
            <a:r>
              <a:rPr sz="1275" b="0" i="0">
                <a:solidFill>
                  <a:srgbClr val="DCEAF3"/>
                </a:solidFill>
              </a:rPr>
              <a:t>Brand plans translated into market execution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AE45931-34FD-4B56-AA78-E4FBF3139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49815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44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8A3E8F4-C46B-4A9D-A206-AA798FFC4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93395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5B940"/>
                </a:solidFill>
              </a:defRPr>
            </a:pPr>
            <a:r>
              <a:rPr sz="1200" b="1" i="0">
                <a:solidFill>
                  <a:srgbClr val="F5B940"/>
                </a:solidFill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EBA3B26-2214-4230-8F9D-0FB93D489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49339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Agency and Rogers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FC7015B-AAAE-4343-8386-6A8881DD3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52578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DCEAF3"/>
                </a:solidFill>
              </a:defRPr>
            </a:pPr>
            <a:r>
              <a:rPr sz="1275" b="0" i="0">
                <a:solidFill>
                  <a:srgbClr val="DCEAF3"/>
                </a:solidFill>
              </a:rPr>
              <a:t>Agency foundation and customer retention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47194F3-A078-41E8-B34B-469356FE3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E8291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EC8AE74-15D5-4EA4-A03B-C07DB03FF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E8291"/>
                </a:solidFill>
              </a:defRPr>
            </a:pPr>
            <a:r>
              <a:rPr sz="825" b="1" i="0">
                <a:solidFill>
                  <a:srgbClr val="6E8291"/>
                </a:solidFill>
              </a:rPr>
              <a:t>DANIEL EBITUNMISE  /  MARKETING PORTFOLIO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A97E841-5EB2-44CC-894E-FE7AF8252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6E8291"/>
                </a:solidFill>
              </a:defRPr>
            </a:pPr>
            <a:r>
              <a:rPr sz="825" b="1" i="0">
                <a:solidFill>
                  <a:srgbClr val="6E8291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38695989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B1B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FB05E09-E311-4E5B-B8E1-DD876AC6A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5B940"/>
                </a:solidFill>
              </a:defRPr>
            </a:pPr>
            <a:r>
              <a:rPr sz="1050" b="1" i="0">
                <a:solidFill>
                  <a:srgbClr val="F5B940"/>
                </a:solidFill>
              </a:rPr>
              <a:t>WORK EXPERIENCE  ·  THE COCA-COLA COMPANY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3441DBB-11DE-44CB-B30E-1DB6443EA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My Coca-Cola experience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72304E2-A05D-40CA-B0A3-9F0EE6FB7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4095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7200" b="1" i="0">
                <a:solidFill>
                  <a:srgbClr val="F0443E"/>
                </a:solidFill>
              </a:defRPr>
            </a:pPr>
            <a:r>
              <a:rPr sz="7200" b="1" i="0">
                <a:solidFill>
                  <a:srgbClr val="F0443E"/>
                </a:solidFill>
              </a:rPr>
              <a:t>+25%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208484-48F0-4BEF-A8F5-04F9E6B54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52725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ENGAGEMENT VS. PRIOR PLAYBOOK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68A47D-9ABC-4EBD-ACA7-502A147B2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1733550"/>
            <a:ext cx="209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4350" b="1" i="0">
                <a:solidFill>
                  <a:srgbClr val="F5B940"/>
                </a:solidFill>
              </a:defRPr>
            </a:pPr>
            <a:r>
              <a:rPr sz="4350" b="1" i="0">
                <a:solidFill>
                  <a:srgbClr val="F5B940"/>
                </a:solidFill>
              </a:rPr>
              <a:t>26%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00F9BF-0EBA-494F-AED5-A84E5F006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571750"/>
            <a:ext cx="190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FIFA PROGRAM</a:t>
            </a:r>
          </a:p>
          <a:p xmlns:a="http://schemas.openxmlformats.org/drawingml/2006/main">
            <a:pPr algn="l">
              <a:buNone/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COST SAVINGS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1D5E058-27E7-4D38-8097-518BC82CE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733550"/>
            <a:ext cx="2476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4350" b="1" i="0">
                <a:solidFill>
                  <a:srgbClr val="168A82"/>
                </a:solidFill>
              </a:defRPr>
            </a:pPr>
            <a:r>
              <a:rPr sz="4350" b="1" i="0">
                <a:solidFill>
                  <a:srgbClr val="168A82"/>
                </a:solidFill>
              </a:rPr>
              <a:t>+5 pts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BA92D6-693C-4D9F-8E87-5737D08C4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571750"/>
            <a:ext cx="219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SCHWEPPES</a:t>
            </a:r>
          </a:p>
          <a:p xmlns:a="http://schemas.openxmlformats.org/drawingml/2006/main">
            <a:pPr algn="l">
              <a:buNone/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BRAND LOVE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8CF6E1F-98F0-4396-833D-30E68E221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102D4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A9D5D2-29B0-44C1-99E2-A87DAF05A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48100"/>
            <a:ext cx="2381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600" b="1" i="0">
                <a:solidFill>
                  <a:srgbClr val="FFFFFF"/>
                </a:solidFill>
              </a:defRPr>
            </a:pPr>
            <a:r>
              <a:rPr sz="3600" b="1" i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6492D83-0EB3-46DD-A02C-1D36D1751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62450"/>
            <a:ext cx="2381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DCEAF3"/>
                </a:solidFill>
              </a:defRPr>
            </a:pPr>
            <a:r>
              <a:rPr sz="1200" b="1" i="0">
                <a:solidFill>
                  <a:srgbClr val="DCEAF3"/>
                </a:solidFill>
              </a:rPr>
              <a:t>markets in the FIFA World Cup 2018 program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49426E8-2FBE-479D-9641-65957E253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848100"/>
            <a:ext cx="2381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600" b="1" i="0">
                <a:solidFill>
                  <a:srgbClr val="FFFFFF"/>
                </a:solidFill>
              </a:defRPr>
            </a:pPr>
            <a:r>
              <a:rPr sz="3600" b="1" i="0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9F1B179-EA68-440C-885E-7C0830B4A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362450"/>
            <a:ext cx="2381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DCEAF3"/>
                </a:solidFill>
              </a:defRPr>
            </a:pPr>
            <a:r>
              <a:rPr sz="1200" b="1" i="0">
                <a:solidFill>
                  <a:srgbClr val="DCEAF3"/>
                </a:solidFill>
              </a:rPr>
              <a:t>celebrity partners over nine months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A406DBA-CDD9-4ADE-8A9A-1FF65EDBA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848100"/>
            <a:ext cx="2571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600" b="1" i="0">
                <a:solidFill>
                  <a:srgbClr val="FFFFFF"/>
                </a:solidFill>
              </a:defRPr>
            </a:pPr>
            <a:r>
              <a:rPr sz="3600" b="1" i="0">
                <a:solidFill>
                  <a:srgbClr val="FFFFFF"/>
                </a:solidFill>
              </a:rPr>
              <a:t>50+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0C0FEA2-57E3-4202-A7EF-ECADA1FD2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362450"/>
            <a:ext cx="2571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DCEAF3"/>
                </a:solidFill>
              </a:defRPr>
            </a:pPr>
            <a:r>
              <a:rPr sz="1200" b="1" i="0">
                <a:solidFill>
                  <a:srgbClr val="DCEAF3"/>
                </a:solidFill>
              </a:rPr>
              <a:t>sponsorships across music, sport and campus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BA24A7-4E58-4F32-8DAB-1E943A4FA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848100"/>
            <a:ext cx="21336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 i="0">
                <a:solidFill>
                  <a:srgbClr val="FFFFFF"/>
                </a:solidFill>
              </a:defRPr>
            </a:pPr>
            <a:r>
              <a:rPr sz="3000" b="1" i="0">
                <a:solidFill>
                  <a:srgbClr val="FFFFFF"/>
                </a:solidFill>
              </a:rPr>
              <a:t>$300K+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5A7F72D-7FDD-4A36-89ED-85A6B2E03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4362450"/>
            <a:ext cx="2133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DCEAF3"/>
                </a:solidFill>
              </a:defRPr>
            </a:pPr>
            <a:r>
              <a:rPr sz="1200" b="1" i="0">
                <a:solidFill>
                  <a:srgbClr val="DCEAF3"/>
                </a:solidFill>
              </a:rPr>
              <a:t>earned media value across sponsorship programs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59B2EB-1F35-4485-9112-306D38A23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0"/>
            <a:ext cx="876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 i="1">
                <a:solidFill>
                  <a:srgbClr val="6D767D"/>
                </a:solidFill>
              </a:defRPr>
            </a:pPr>
            <a:r>
              <a:rPr sz="1050" b="0" i="1">
                <a:solidFill>
                  <a:srgbClr val="6D767D"/>
                </a:solidFill>
              </a:rPr>
              <a:t>Metrics shown span multiple creator, Schweppes and sponsorship programs.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E2B1C19-C750-490B-8366-D01C9AEDC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E8291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1D259FF-2577-4BAB-964D-430E0A044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E8291"/>
                </a:solidFill>
              </a:defRPr>
            </a:pPr>
            <a:r>
              <a:rPr sz="825" b="1" i="0">
                <a:solidFill>
                  <a:srgbClr val="6E8291"/>
                </a:solidFill>
              </a:rPr>
              <a:t>DANIEL EBITUNMISE  /  MARKETING PORTFOLIO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A95F1FB-6CEB-49AB-928E-77B435203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6E8291"/>
                </a:solidFill>
              </a:defRPr>
            </a:pPr>
            <a:r>
              <a:rPr sz="825" b="1" i="0">
                <a:solidFill>
                  <a:srgbClr val="6E829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00003780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F532C8-8206-4D05-9F57-8D11355D7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9232D"/>
                </a:solidFill>
              </a:defRPr>
            </a:pPr>
            <a:r>
              <a:rPr sz="1050" b="1" i="0">
                <a:solidFill>
                  <a:srgbClr val="B9232D"/>
                </a:solidFill>
              </a:rPr>
              <a:t>COCA-COLA  ·  2018 FIFA WORLD CUP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7CB029-BB11-4728-9B3D-5916D62B4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6477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0B1B2B"/>
                </a:solidFill>
              </a:defRPr>
            </a:pPr>
            <a:r>
              <a:rPr sz="2850" b="1" i="0">
                <a:solidFill>
                  <a:srgbClr val="0B1B2B"/>
                </a:solidFill>
              </a:rPr>
              <a:t>I led the creator program across six markets.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B5D852-1361-4045-958A-0A50FBE10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020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9232D"/>
                </a:solidFill>
              </a:defRPr>
            </a:pPr>
            <a:r>
              <a:rPr sz="975" b="1" i="0">
                <a:solidFill>
                  <a:srgbClr val="B9232D"/>
                </a:solidFill>
              </a:rPr>
              <a:t>THE BRIEF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A6D49C-DFCD-4D89-81C5-1CF8F77E1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85950"/>
            <a:ext cx="56007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0B1B2B"/>
                </a:solidFill>
              </a:defRPr>
            </a:pPr>
            <a:r>
              <a:rPr sz="1350" b="0" i="0">
                <a:solidFill>
                  <a:srgbClr val="0B1B2B"/>
                </a:solidFill>
              </a:rPr>
              <a:t>Make the global FIFA sponsorship feel locally relevant across six West African markets while managing talent costs, rights and content quality.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BF95F1-AE79-42B3-84A4-623EFDD72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9232D"/>
                </a:solidFill>
              </a:defRPr>
            </a:pPr>
            <a:r>
              <a:rPr sz="975" b="1" i="0">
                <a:solidFill>
                  <a:srgbClr val="B9232D"/>
                </a:solidFill>
              </a:rPr>
              <a:t>MY ROLE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CBF880-9EC7-4ED8-8339-1834AF44D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81350"/>
            <a:ext cx="56007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0B1B2B"/>
                </a:solidFill>
              </a:defRPr>
            </a:pPr>
            <a:r>
              <a:rPr sz="1350" b="0" i="0">
                <a:solidFill>
                  <a:srgbClr val="0B1B2B"/>
                </a:solidFill>
              </a:rPr>
              <a:t>Creator partnerships and program management across talent, contracts, content calendars and local fan moments.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D52E42-FAB8-45BF-932F-17B5E4315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338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9232D"/>
                </a:solidFill>
              </a:defRPr>
            </a:pPr>
            <a:r>
              <a:rPr sz="975" b="1" i="0">
                <a:solidFill>
                  <a:srgbClr val="B9232D"/>
                </a:solidFill>
              </a:rPr>
              <a:t>WHAT I DID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F7EF21-3E16-4060-AFD6-CB85A4B0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38650"/>
            <a:ext cx="56007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0B1B2B"/>
                </a:solidFill>
              </a:defRPr>
            </a:pPr>
            <a:r>
              <a:rPr sz="1350" b="0" i="0">
                <a:solidFill>
                  <a:srgbClr val="0B1B2B"/>
                </a:solidFill>
              </a:rPr>
              <a:t>Sourced and negotiated with 10 celebrity partners over nine months, then connected their content to the FIFA Trophy Tour and other fan experiences.</a:t>
            </a:r>
          </a:p>
        </p:txBody>
      </p:sp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3e9a5ae6c34cce"/>
          <a:stretch xmlns:a="http://schemas.openxmlformats.org/drawingml/2006/main"/>
        </p:blipFill>
        <p:spPr>
          <a:xfrm xmlns:a="http://schemas.openxmlformats.org/drawingml/2006/main" flipH="0" flipV="0">
            <a:off x="7239000" y="1352550"/>
            <a:ext cx="2952750" cy="2952750"/>
          </a:xfrm>
          <a:prstGeom xmlns:a="http://schemas.openxmlformats.org/drawingml/2006/main" prst="roundRect">
            <a:avLst/>
          </a:prstGeom>
        </p:spPr>
      </p:pic>
      <p:pic>
        <p:nvPicPr>
          <p:cNvPr id="4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6798f36ee8452c"/>
          <a:srcRect xmlns:a="http://schemas.openxmlformats.org/drawingml/2006/main" l="5449" t="0" r="54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8858250" y="4095750"/>
            <a:ext cx="2647950" cy="1485900"/>
          </a:xfrm>
          <a:prstGeom xmlns:a="http://schemas.openxmlformats.org/drawingml/2006/main" prst="roundRect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71B19B9-35F0-48AE-86A1-C662F206F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391150"/>
            <a:ext cx="5029200" cy="72390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B1B2B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5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d6861c420f465a"/>
          <a:stretch xmlns:a="http://schemas.openxmlformats.org/drawingml/2006/main"/>
        </p:blipFill>
        <p:spPr>
          <a:xfrm xmlns:a="http://schemas.openxmlformats.org/drawingml/2006/main" flipH="0" flipV="0">
            <a:off x="7268292" y="5534025"/>
            <a:ext cx="1141566" cy="438150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B56F13-FB7B-449D-AC58-CAA5863DD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5543550"/>
            <a:ext cx="2457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6 markets  ·  10 partners  ·  26% cost savings  ·  click images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C903E2-A7FB-4859-A32B-A7922F6B9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D767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4E6733-4633-4A71-9BF8-A251B5F94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D767D"/>
                </a:solidFill>
              </a:defRPr>
            </a:pPr>
            <a:r>
              <a:rPr sz="825" b="1" i="0">
                <a:solidFill>
                  <a:srgbClr val="6D767D"/>
                </a:solidFill>
              </a:rPr>
              <a:t>DANIEL EBITUNMISE  /  MARKETING PORTFOLIO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1CA7EA-68BF-4E4D-AC67-8B01489DD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6D767D"/>
                </a:solidFill>
              </a:defRPr>
            </a:pPr>
            <a:r>
              <a:rPr sz="825" b="1" i="0">
                <a:solidFill>
                  <a:srgbClr val="6D767D"/>
                </a:solidFill>
              </a:rPr>
              <a:t>05</a:t>
            </a:r>
          </a:p>
        </p:txBody>
      </p:sp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88e873dfbf469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1352550"/>
            <a:ext cx="2952750" cy="2952750"/>
          </a:xfrm>
          <a:prstGeom xmlns:a="http://schemas.openxmlformats.org/drawingml/2006/main" prst="roundRect">
            <a:avLst/>
          </a:prstGeom>
        </p:spPr>
      </p:pic>
      <p:pic>
        <p:nvPicPr>
          <p:cNvPr id="5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45fbbfef45463a"/>
          <a:srcRect xmlns:a="http://schemas.openxmlformats.org/drawingml/2006/main" l="0" t="200" r="0" b="20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58250" y="4095750"/>
            <a:ext cx="2647950" cy="1485900"/>
          </a:xfrm>
          <a:prstGeom xmlns:a="http://schemas.openxmlformats.org/drawingml/2006/main" prst="roundRect">
            <a:avLst/>
          </a:prstGeom>
        </p:spPr>
      </p:pic>
      <p:pic>
        <p:nvPicPr>
          <p:cNvPr id="5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cbed4884624a41"/>
          <a:srcRect xmlns:a="http://schemas.openxmlformats.org/drawingml/2006/main" l="0" t="20709" r="0" b="207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68337" y="5534025"/>
            <a:ext cx="1141571" cy="438150"/>
          </a:xfrm>
          <a:prstGeom xmlns:a="http://schemas.openxmlformats.org/drawingml/2006/main" prst="rect">
            <a:avLst/>
          </a:prstGeom>
        </p:spPr>
      </p:pic>
      <p:pic>
        <p:nvPicPr>
          <p:cNvPr id="5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df4347d4614d6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1352550"/>
            <a:ext cx="2952750" cy="2952750"/>
          </a:xfrm>
          <a:prstGeom xmlns:a="http://schemas.openxmlformats.org/drawingml/2006/main" prst="roundRect">
            <a:avLst/>
          </a:prstGeom>
        </p:spPr>
      </p:pic>
      <p:pic>
        <p:nvPicPr>
          <p:cNvPr id="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43574a38cc43d7"/>
          <a:srcRect xmlns:a="http://schemas.openxmlformats.org/drawingml/2006/main" l="994" t="0" r="99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58250" y="4095750"/>
            <a:ext cx="2647950" cy="1485900"/>
          </a:xfrm>
          <a:prstGeom xmlns:a="http://schemas.openxmlformats.org/drawingml/2006/main" prst="roundRect">
            <a:avLst/>
          </a:prstGeom>
        </p:spPr>
      </p:pic>
      <p:sp>
        <p:nvSpPr>
          <p:cNvPr id="26" name="fifa-logo-cover">
            <a:extLst xmlns:a="http://schemas.openxmlformats.org/drawingml/2006/main">
              <a:ext uri="{FF2B5EF4-FFF2-40B4-BE49-F238E27FC236}">
                <a16:creationId xmlns:a16="http://schemas.microsoft.com/office/drawing/2014/main" id="{AB4D26C3-AC77-4A1B-9AED-B790388D2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8337" y="5534025"/>
            <a:ext cx="1141571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0A1D2B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6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0d75cc299d4d73"/>
          <a:stretch xmlns:a="http://schemas.openxmlformats.org/drawingml/2006/main"/>
        </p:blipFill>
        <p:spPr>
          <a:xfrm xmlns:a="http://schemas.openxmlformats.org/drawingml/2006/main">
            <a:off x="7268337" y="5573975"/>
            <a:ext cx="1141571" cy="358249"/>
          </a:xfrm>
          <a:prstGeom xmlns:a="http://schemas.openxmlformats.org/drawingml/2006/main" prst="rect">
            <a:avLst/>
          </a:prstGeom>
        </p:spPr>
      </p:pic>
      <p:sp>
        <p:nvSpPr>
          <p:cNvPr id="28" name="click-fifa-main">
            <a:hlinkClick xmlns:r="http://schemas.openxmlformats.org/officeDocument/2006/relationships" xmlns:a="http://schemas.openxmlformats.org/drawingml/2006/main" r:id="R916dd3a0854e4f37"/>
            <a:extLst xmlns:a="http://schemas.openxmlformats.org/drawingml/2006/main">
              <a:ext uri="{FF2B5EF4-FFF2-40B4-BE49-F238E27FC236}">
                <a16:creationId xmlns:a16="http://schemas.microsoft.com/office/drawing/2014/main" id="{7488113A-CC92-4A69-9067-9D54CC00A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352550"/>
            <a:ext cx="29527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lick-fifa-support">
            <a:hlinkClick xmlns:r="http://schemas.openxmlformats.org/officeDocument/2006/relationships" xmlns:a="http://schemas.openxmlformats.org/drawingml/2006/main" r:id="R0385d828f50e4e15"/>
            <a:extLst xmlns:a="http://schemas.openxmlformats.org/drawingml/2006/main">
              <a:ext uri="{FF2B5EF4-FFF2-40B4-BE49-F238E27FC236}">
                <a16:creationId xmlns:a16="http://schemas.microsoft.com/office/drawing/2014/main" id="{4544E469-D8FD-4FD0-94F0-49AF4C604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095750"/>
            <a:ext cx="2647950" cy="1485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click-fifa-logo">
            <a:hlinkClick xmlns:r="http://schemas.openxmlformats.org/officeDocument/2006/relationships" xmlns:a="http://schemas.openxmlformats.org/drawingml/2006/main" r:id="R5abdc5d0f91a4423"/>
            <a:extLst xmlns:a="http://schemas.openxmlformats.org/drawingml/2006/main">
              <a:ext uri="{FF2B5EF4-FFF2-40B4-BE49-F238E27FC236}">
                <a16:creationId xmlns:a16="http://schemas.microsoft.com/office/drawing/2014/main" id="{1888D197-8879-4D0B-A6C3-4597CD2F6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8337" y="5534025"/>
            <a:ext cx="1141571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98534301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0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F532C8-8206-4D05-9F57-8D11355D7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9232D"/>
                </a:solidFill>
              </a:defRPr>
            </a:pPr>
            <a:r>
              <a:rPr sz="1050" b="1" i="0">
                <a:solidFill>
                  <a:srgbClr val="B9232D"/>
                </a:solidFill>
              </a:rPr>
              <a:t>COCA-COLA  ·  SCHWEPPES RELAUNCH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7CB029-BB11-4728-9B3D-5916D62B4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6477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0B1B2B"/>
                </a:solidFill>
              </a:defRPr>
            </a:pPr>
            <a:r>
              <a:rPr sz="2850" b="1" i="0">
                <a:solidFill>
                  <a:srgbClr val="0B1B2B"/>
                </a:solidFill>
              </a:rPr>
              <a:t>My work on the Schweppes relaunch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B5D852-1361-4045-958A-0A50FBE10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020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9232D"/>
                </a:solidFill>
              </a:defRPr>
            </a:pPr>
            <a:r>
              <a:rPr sz="975" b="1" i="0">
                <a:solidFill>
                  <a:srgbClr val="B9232D"/>
                </a:solidFill>
              </a:rPr>
              <a:t>THE BRIEF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A6D49C-DFCD-4D89-81C5-1CF8F77E1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85950"/>
            <a:ext cx="56007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0B1B2B"/>
                </a:solidFill>
              </a:defRPr>
            </a:pPr>
            <a:r>
              <a:rPr sz="1350" b="0" i="0">
                <a:solidFill>
                  <a:srgbClr val="0B1B2B"/>
                </a:solidFill>
              </a:rPr>
              <a:t>Reintroduce Schweppes as the premium mixer in the portfolio and give people more reasons to choose it in venues and at home.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BF95F1-AE79-42B3-84A4-623EFDD72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9232D"/>
                </a:solidFill>
              </a:defRPr>
            </a:pPr>
            <a:r>
              <a:rPr sz="975" b="1" i="0">
                <a:solidFill>
                  <a:srgbClr val="B9232D"/>
                </a:solidFill>
              </a:rPr>
              <a:t>MY ROLE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CBF880-9EC7-4ED8-8339-1834AF44D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81350"/>
            <a:ext cx="56007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0B1B2B"/>
                </a:solidFill>
              </a:defRPr>
            </a:pPr>
            <a:r>
              <a:rPr sz="1350" b="0" i="0">
                <a:solidFill>
                  <a:srgbClr val="0B1B2B"/>
                </a:solidFill>
              </a:rPr>
              <a:t>Brand experience, creator partnerships and launch activation.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D52E42-FAB8-45BF-932F-17B5E4315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338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9232D"/>
                </a:solidFill>
              </a:defRPr>
            </a:pPr>
            <a:r>
              <a:rPr sz="975" b="1" i="0">
                <a:solidFill>
                  <a:srgbClr val="B9232D"/>
                </a:solidFill>
              </a:rPr>
              <a:t>WHAT I DID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F7EF21-3E16-4060-AFD6-CB85A4B0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38650"/>
            <a:ext cx="56007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0B1B2B"/>
                </a:solidFill>
              </a:defRPr>
            </a:pPr>
            <a:r>
              <a:rPr sz="1350" b="0" i="0">
                <a:solidFill>
                  <a:srgbClr val="0B1B2B"/>
                </a:solidFill>
              </a:rPr>
              <a:t>Built the story around cocktail occasions, produced a mixology series, activated lounges and recruited creators to attend, capture and extend the experience online.</a:t>
            </a:r>
          </a:p>
        </p:txBody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64277202654acf"/>
          <a:stretch xmlns:a="http://schemas.openxmlformats.org/drawingml/2006/main"/>
        </p:blipFill>
        <p:spPr>
          <a:xfrm xmlns:a="http://schemas.openxmlformats.org/drawingml/2006/main" flipH="0" flipV="0">
            <a:off x="7239000" y="1352550"/>
            <a:ext cx="2952750" cy="2952750"/>
          </a:xfrm>
          <a:prstGeom xmlns:a="http://schemas.openxmlformats.org/drawingml/2006/main" prst="roundRect">
            <a:avLst/>
          </a:prstGeom>
        </p:spPr>
      </p:pic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1ac28796b140c1"/>
          <a:srcRect xmlns:a="http://schemas.openxmlformats.org/drawingml/2006/main" l="5449" t="0" r="54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8858250" y="4095750"/>
            <a:ext cx="2647950" cy="1485900"/>
          </a:xfrm>
          <a:prstGeom xmlns:a="http://schemas.openxmlformats.org/drawingml/2006/main" prst="roundRect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71B19B9-35F0-48AE-86A1-C662F206F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391150"/>
            <a:ext cx="5029200" cy="72390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B1B2B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f287437e1c4d43"/>
          <a:stretch xmlns:a="http://schemas.openxmlformats.org/drawingml/2006/main"/>
        </p:blipFill>
        <p:spPr>
          <a:xfrm xmlns:a="http://schemas.openxmlformats.org/drawingml/2006/main" flipH="0" flipV="0">
            <a:off x="7268292" y="5534025"/>
            <a:ext cx="1141566" cy="438150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B56F13-FB7B-449D-AC58-CAA5863DD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5543550"/>
            <a:ext cx="2457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mixology  ·  launch event  ·  lounges  ·  creator content  ·  click images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C903E2-A7FB-4859-A32B-A7922F6B9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D767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4E6733-4633-4A71-9BF8-A251B5F94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D767D"/>
                </a:solidFill>
              </a:defRPr>
            </a:pPr>
            <a:r>
              <a:rPr sz="825" b="1" i="0">
                <a:solidFill>
                  <a:srgbClr val="6D767D"/>
                </a:solidFill>
              </a:rPr>
              <a:t>DANIEL EBITUNMISE  /  MARKETING PORTFOLIO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1CA7EA-68BF-4E4D-AC67-8B01489DD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6D767D"/>
                </a:solidFill>
              </a:defRPr>
            </a:pPr>
            <a:r>
              <a:rPr sz="825" b="1" i="0">
                <a:solidFill>
                  <a:srgbClr val="6D767D"/>
                </a:solidFill>
              </a:rPr>
              <a:t>06</a:t>
            </a:r>
          </a:p>
        </p:txBody>
      </p:sp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b28a18d033450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1352550"/>
            <a:ext cx="2952750" cy="2952750"/>
          </a:xfrm>
          <a:prstGeom xmlns:a="http://schemas.openxmlformats.org/drawingml/2006/main" prst="roundRect">
            <a:avLst/>
          </a:prstGeom>
        </p:spPr>
      </p:pic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79103e6513459e"/>
          <a:srcRect xmlns:a="http://schemas.openxmlformats.org/drawingml/2006/main" l="0" t="200" r="0" b="20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58250" y="4095750"/>
            <a:ext cx="2647950" cy="1485900"/>
          </a:xfrm>
          <a:prstGeom xmlns:a="http://schemas.openxmlformats.org/drawingml/2006/main" prst="roundRect">
            <a:avLst/>
          </a:prstGeom>
        </p:spPr>
      </p:pic>
      <p:pic>
        <p:nvPicPr>
          <p:cNvPr id="5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d98bb613224614"/>
          <a:srcRect xmlns:a="http://schemas.openxmlformats.org/drawingml/2006/main" l="0" t="20709" r="0" b="207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68337" y="5534025"/>
            <a:ext cx="1141571" cy="438150"/>
          </a:xfrm>
          <a:prstGeom xmlns:a="http://schemas.openxmlformats.org/drawingml/2006/main" prst="rect">
            <a:avLst/>
          </a:prstGeom>
        </p:spPr>
      </p:pic>
      <p:pic>
        <p:nvPicPr>
          <p:cNvPr id="5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23160caa8e4c10"/>
          <a:srcRect xmlns:a="http://schemas.openxmlformats.org/drawingml/2006/main" l="21830" t="0" r="2183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1352550"/>
            <a:ext cx="2952750" cy="2952750"/>
          </a:xfrm>
          <a:prstGeom xmlns:a="http://schemas.openxmlformats.org/drawingml/2006/main" prst="roundRect">
            <a:avLst/>
          </a:prstGeom>
        </p:spPr>
      </p:pic>
      <p:pic>
        <p:nvPicPr>
          <p:cNvPr id="5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0a9e16cf414be8"/>
          <a:srcRect xmlns:a="http://schemas.openxmlformats.org/drawingml/2006/main" l="0" t="21942" r="0" b="2194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58250" y="4095750"/>
            <a:ext cx="2647950" cy="1485900"/>
          </a:xfrm>
          <a:prstGeom xmlns:a="http://schemas.openxmlformats.org/drawingml/2006/main" prst="roundRect">
            <a:avLst/>
          </a:prstGeom>
        </p:spPr>
      </p:pic>
      <p:pic>
        <p:nvPicPr>
          <p:cNvPr id="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ac93184f204f4b"/>
          <a:srcRect xmlns:a="http://schemas.openxmlformats.org/drawingml/2006/main" l="0" t="15883" r="0" b="158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68337" y="5534025"/>
            <a:ext cx="1141571" cy="438150"/>
          </a:xfrm>
          <a:prstGeom xmlns:a="http://schemas.openxmlformats.org/drawingml/2006/main" prst="rect">
            <a:avLst/>
          </a:prstGeom>
        </p:spPr>
      </p:pic>
      <p:sp>
        <p:nvSpPr>
          <p:cNvPr id="27" name="click-schweppes-main">
            <a:hlinkClick xmlns:r="http://schemas.openxmlformats.org/officeDocument/2006/relationships" xmlns:a="http://schemas.openxmlformats.org/drawingml/2006/main" r:id="Rc438e72c3c304b84"/>
            <a:extLst xmlns:a="http://schemas.openxmlformats.org/drawingml/2006/main">
              <a:ext uri="{FF2B5EF4-FFF2-40B4-BE49-F238E27FC236}">
                <a16:creationId xmlns:a16="http://schemas.microsoft.com/office/drawing/2014/main" id="{03F5EB14-0DF3-4788-92DE-134DD0AEC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352550"/>
            <a:ext cx="29527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lick-schweppes-support">
            <a:hlinkClick xmlns:r="http://schemas.openxmlformats.org/officeDocument/2006/relationships" xmlns:a="http://schemas.openxmlformats.org/drawingml/2006/main" r:id="Ra09f1f008cef465e"/>
            <a:extLst xmlns:a="http://schemas.openxmlformats.org/drawingml/2006/main">
              <a:ext uri="{FF2B5EF4-FFF2-40B4-BE49-F238E27FC236}">
                <a16:creationId xmlns:a16="http://schemas.microsoft.com/office/drawing/2014/main" id="{555EBE61-062C-4047-9EE3-0E493785C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095750"/>
            <a:ext cx="2647950" cy="1485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lick-schweppes-creator">
            <a:hlinkClick xmlns:r="http://schemas.openxmlformats.org/officeDocument/2006/relationships" xmlns:a="http://schemas.openxmlformats.org/drawingml/2006/main" r:id="R3a3386f58c364061"/>
            <a:extLst xmlns:a="http://schemas.openxmlformats.org/drawingml/2006/main">
              <a:ext uri="{FF2B5EF4-FFF2-40B4-BE49-F238E27FC236}">
                <a16:creationId xmlns:a16="http://schemas.microsoft.com/office/drawing/2014/main" id="{EDDA2103-4B16-466E-8BAF-76496019B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8337" y="5534025"/>
            <a:ext cx="1141571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98534301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0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F532C8-8206-4D05-9F57-8D11355D7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9232D"/>
                </a:solidFill>
              </a:defRPr>
            </a:pPr>
            <a:r>
              <a:rPr sz="1050" b="1" i="0">
                <a:solidFill>
                  <a:srgbClr val="B9232D"/>
                </a:solidFill>
              </a:rPr>
              <a:t>COCA-COLA  ·  5ALIVE BRAND MANAGEMENT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7CB029-BB11-4728-9B3D-5916D62B4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6477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0B1B2B"/>
                </a:solidFill>
              </a:defRPr>
            </a:pPr>
            <a:r>
              <a:rPr sz="2850" b="1" i="0">
                <a:solidFill>
                  <a:srgbClr val="0B1B2B"/>
                </a:solidFill>
              </a:rPr>
              <a:t>My 5Alive brand management work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B5D852-1361-4045-958A-0A50FBE10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020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9232D"/>
                </a:solidFill>
              </a:defRPr>
            </a:pPr>
            <a:r>
              <a:rPr sz="975" b="1" i="0">
                <a:solidFill>
                  <a:srgbClr val="B9232D"/>
                </a:solidFill>
              </a:rPr>
              <a:t>THE BRIEF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A6D49C-DFCD-4D89-81C5-1CF8F77E1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85950"/>
            <a:ext cx="56007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0B1B2B"/>
                </a:solidFill>
              </a:defRPr>
            </a:pPr>
            <a:r>
              <a:rPr sz="1350" b="0" i="0">
                <a:solidFill>
                  <a:srgbClr val="0B1B2B"/>
                </a:solidFill>
              </a:rPr>
              <a:t>Grow a $20M juice portfolio, improve margin and give consumers more reasons to choose the brand across occasions and channels.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BF95F1-AE79-42B3-84A4-623EFDD72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9232D"/>
                </a:solidFill>
              </a:defRPr>
            </a:pPr>
            <a:r>
              <a:rPr sz="975" b="1" i="0">
                <a:solidFill>
                  <a:srgbClr val="B9232D"/>
                </a:solidFill>
              </a:rPr>
              <a:t>MY ROLE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CBF880-9EC7-4ED8-8339-1834AF44D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81350"/>
            <a:ext cx="56007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0B1B2B"/>
                </a:solidFill>
              </a:defRPr>
            </a:pPr>
            <a:r>
              <a:rPr sz="1350" b="0" i="0">
                <a:solidFill>
                  <a:srgbClr val="0B1B2B"/>
                </a:solidFill>
              </a:rPr>
              <a:t>Brand management, portfolio strategy and P&amp;L ownership.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D52E42-FAB8-45BF-932F-17B5E4315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338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9232D"/>
                </a:solidFill>
              </a:defRPr>
            </a:pPr>
            <a:r>
              <a:rPr sz="975" b="1" i="0">
                <a:solidFill>
                  <a:srgbClr val="B9232D"/>
                </a:solidFill>
              </a:rPr>
              <a:t>WHAT I DID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F7EF21-3E16-4060-AFD6-CB85A4B0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38650"/>
            <a:ext cx="56007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0B1B2B"/>
                </a:solidFill>
              </a:defRPr>
            </a:pPr>
            <a:r>
              <a:rPr sz="1350" b="0" i="0">
                <a:solidFill>
                  <a:srgbClr val="0B1B2B"/>
                </a:solidFill>
              </a:rPr>
              <a:t>Managed the portfolio roadmap and P&amp;L, launched two SKUs, developed the TVC and creator brief, and aligned sales and marketing around launch and retail execution.</a:t>
            </a:r>
          </a:p>
        </p:txBody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939c6f669e4a8f"/>
          <a:stretch xmlns:a="http://schemas.openxmlformats.org/drawingml/2006/main"/>
        </p:blipFill>
        <p:spPr>
          <a:xfrm xmlns:a="http://schemas.openxmlformats.org/drawingml/2006/main" flipH="0" flipV="0">
            <a:off x="7239000" y="1352550"/>
            <a:ext cx="2952750" cy="2952750"/>
          </a:xfrm>
          <a:prstGeom xmlns:a="http://schemas.openxmlformats.org/drawingml/2006/main" prst="roundRect">
            <a:avLst/>
          </a:prstGeom>
        </p:spPr>
      </p:pic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edaf4b1f4d4b57"/>
          <a:srcRect xmlns:a="http://schemas.openxmlformats.org/drawingml/2006/main" l="5449" t="0" r="54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8858250" y="4095750"/>
            <a:ext cx="2647950" cy="1485900"/>
          </a:xfrm>
          <a:prstGeom xmlns:a="http://schemas.openxmlformats.org/drawingml/2006/main" prst="roundRect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71B19B9-35F0-48AE-86A1-C662F206F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391150"/>
            <a:ext cx="5029200" cy="72390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B1B2B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e7f873f82b44d7"/>
          <a:stretch xmlns:a="http://schemas.openxmlformats.org/drawingml/2006/main"/>
        </p:blipFill>
        <p:spPr>
          <a:xfrm xmlns:a="http://schemas.openxmlformats.org/drawingml/2006/main" flipH="0" flipV="0">
            <a:off x="7268292" y="5534025"/>
            <a:ext cx="1141566" cy="438150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B56F13-FB7B-449D-AC58-CAA5863DD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5543550"/>
            <a:ext cx="2457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$20M P&amp;L  ·  2 launches  ·  TVC  ·  creators  ·  retail  ·  click images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C903E2-A7FB-4859-A32B-A7922F6B9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D767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4E6733-4633-4A71-9BF8-A251B5F94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D767D"/>
                </a:solidFill>
              </a:defRPr>
            </a:pPr>
            <a:r>
              <a:rPr sz="825" b="1" i="0">
                <a:solidFill>
                  <a:srgbClr val="6D767D"/>
                </a:solidFill>
              </a:rPr>
              <a:t>DANIEL EBITUNMISE  /  MARKETING PORTFOLIO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1CA7EA-68BF-4E4D-AC67-8B01489DD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6D767D"/>
                </a:solidFill>
              </a:defRPr>
            </a:pPr>
            <a:r>
              <a:rPr sz="825" b="1" i="0">
                <a:solidFill>
                  <a:srgbClr val="6D767D"/>
                </a:solidFill>
              </a:rPr>
              <a:t>07</a:t>
            </a:r>
          </a:p>
        </p:txBody>
      </p:sp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e3755d74fb484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1352550"/>
            <a:ext cx="2952750" cy="2952750"/>
          </a:xfrm>
          <a:prstGeom xmlns:a="http://schemas.openxmlformats.org/drawingml/2006/main" prst="roundRect">
            <a:avLst/>
          </a:prstGeom>
        </p:spPr>
      </p:pic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8d807b33d947c9"/>
          <a:srcRect xmlns:a="http://schemas.openxmlformats.org/drawingml/2006/main" l="0" t="243" r="0" b="24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58250" y="4095750"/>
            <a:ext cx="2647950" cy="1485900"/>
          </a:xfrm>
          <a:prstGeom xmlns:a="http://schemas.openxmlformats.org/drawingml/2006/main" prst="roundRect">
            <a:avLst/>
          </a:prstGeom>
        </p:spPr>
      </p:pic>
      <p:pic>
        <p:nvPicPr>
          <p:cNvPr id="5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c357011b924815"/>
          <a:srcRect xmlns:a="http://schemas.openxmlformats.org/drawingml/2006/main" l="0" t="35781" r="0" b="3578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68337" y="5534025"/>
            <a:ext cx="1141571" cy="438150"/>
          </a:xfrm>
          <a:prstGeom xmlns:a="http://schemas.openxmlformats.org/drawingml/2006/main" prst="rect">
            <a:avLst/>
          </a:prstGeom>
        </p:spPr>
      </p:pic>
      <p:pic>
        <p:nvPicPr>
          <p:cNvPr id="5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59c274befd433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1352550"/>
            <a:ext cx="2952750" cy="2952750"/>
          </a:xfrm>
          <a:prstGeom xmlns:a="http://schemas.openxmlformats.org/drawingml/2006/main" prst="roundRect">
            <a:avLst/>
          </a:prstGeom>
        </p:spPr>
      </p:pic>
      <p:pic>
        <p:nvPicPr>
          <p:cNvPr id="5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6862e1352648c0"/>
          <a:srcRect xmlns:a="http://schemas.openxmlformats.org/drawingml/2006/main" l="0" t="243" r="0" b="24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58250" y="4095750"/>
            <a:ext cx="2647950" cy="1485900"/>
          </a:xfrm>
          <a:prstGeom xmlns:a="http://schemas.openxmlformats.org/drawingml/2006/main" prst="roundRect">
            <a:avLst/>
          </a:prstGeom>
        </p:spPr>
      </p:pic>
      <p:pic>
        <p:nvPicPr>
          <p:cNvPr id="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e448fc5ea8447d"/>
          <a:srcRect xmlns:a="http://schemas.openxmlformats.org/drawingml/2006/main" l="0" t="35781" r="0" b="3578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68337" y="5534025"/>
            <a:ext cx="1141571" cy="438150"/>
          </a:xfrm>
          <a:prstGeom xmlns:a="http://schemas.openxmlformats.org/drawingml/2006/main" prst="rect">
            <a:avLst/>
          </a:prstGeom>
        </p:spPr>
      </p:pic>
      <p:sp>
        <p:nvSpPr>
          <p:cNvPr id="27" name="click-fivealive-main">
            <a:hlinkClick xmlns:r="http://schemas.openxmlformats.org/officeDocument/2006/relationships" xmlns:a="http://schemas.openxmlformats.org/drawingml/2006/main" r:id="Rbb759aaa74bf4d81"/>
            <a:extLst xmlns:a="http://schemas.openxmlformats.org/drawingml/2006/main">
              <a:ext uri="{FF2B5EF4-FFF2-40B4-BE49-F238E27FC236}">
                <a16:creationId xmlns:a16="http://schemas.microsoft.com/office/drawing/2014/main" id="{9932BD1C-2A8B-4B67-82F0-E042D07D7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352550"/>
            <a:ext cx="29527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lick-fivealive-support">
            <a:hlinkClick xmlns:r="http://schemas.openxmlformats.org/officeDocument/2006/relationships" xmlns:a="http://schemas.openxmlformats.org/drawingml/2006/main" r:id="R4fe8caaa4efd4eab"/>
            <a:extLst xmlns:a="http://schemas.openxmlformats.org/drawingml/2006/main">
              <a:ext uri="{FF2B5EF4-FFF2-40B4-BE49-F238E27FC236}">
                <a16:creationId xmlns:a16="http://schemas.microsoft.com/office/drawing/2014/main" id="{D5609FBB-1242-4C75-8ADB-E6121609E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095750"/>
            <a:ext cx="2647950" cy="1485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lick-fivealive-product">
            <a:hlinkClick xmlns:r="http://schemas.openxmlformats.org/officeDocument/2006/relationships" xmlns:a="http://schemas.openxmlformats.org/drawingml/2006/main" r:id="Rae0bc6c07e014a07"/>
            <a:extLst xmlns:a="http://schemas.openxmlformats.org/drawingml/2006/main">
              <a:ext uri="{FF2B5EF4-FFF2-40B4-BE49-F238E27FC236}">
                <a16:creationId xmlns:a16="http://schemas.microsoft.com/office/drawing/2014/main" id="{76C57125-818E-4E8E-B372-D93BB4E7D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8337" y="5534025"/>
            <a:ext cx="1141571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98534301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02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8BA3A49-4D50-4408-B282-5FB11F5DD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5B940"/>
                </a:solidFill>
              </a:defRPr>
            </a:pPr>
            <a:r>
              <a:rPr sz="1050" b="1" i="0">
                <a:solidFill>
                  <a:srgbClr val="F5B940"/>
                </a:solidFill>
              </a:rPr>
              <a:t>COCA-COLA  ·  COMMERCIAL &amp; RETAIL RESULTS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53964B-CC97-443E-85A5-B925C8E31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I translated brand plans into commercial and retail execution.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589C98A-2EAD-41D7-91A7-35578C15E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3810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6600" b="1" i="0">
                <a:solidFill>
                  <a:srgbClr val="F5B940"/>
                </a:solidFill>
              </a:defRPr>
            </a:pPr>
            <a:r>
              <a:rPr sz="6600" b="1" i="0">
                <a:solidFill>
                  <a:srgbClr val="F5B940"/>
                </a:solidFill>
              </a:rPr>
              <a:t>$20M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DCD689-0C8C-495A-8AE2-222F718D7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19375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JUICE PORTFOLIO P&amp;L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8067CB-60F6-4F9F-9AD2-33DDB64DD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752600"/>
            <a:ext cx="304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300" b="1" i="0">
                <a:solidFill>
                  <a:srgbClr val="FFFFFF"/>
                </a:solidFill>
              </a:defRPr>
            </a:pPr>
            <a:r>
              <a:rPr sz="3300" b="1" i="0">
                <a:solidFill>
                  <a:srgbClr val="FFFFFF"/>
                </a:solidFill>
              </a:rPr>
              <a:t>+17% sales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8C434C7-5DCD-4B4B-83F7-521C51102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571750"/>
            <a:ext cx="304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 i="0">
                <a:solidFill>
                  <a:srgbClr val="FFFFFF"/>
                </a:solidFill>
              </a:defRPr>
            </a:pPr>
            <a:r>
              <a:rPr sz="3000" b="1" i="0">
                <a:solidFill>
                  <a:srgbClr val="FFFFFF"/>
                </a:solidFill>
              </a:rPr>
              <a:t>+5% margin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C5C331-5575-474F-A40A-B3968A89B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752600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300" b="1" i="0">
                <a:solidFill>
                  <a:srgbClr val="F0443E"/>
                </a:solidFill>
              </a:defRPr>
            </a:pPr>
            <a:r>
              <a:rPr sz="3300" b="1" i="0">
                <a:solidFill>
                  <a:srgbClr val="F0443E"/>
                </a:solidFill>
              </a:rPr>
              <a:t>+23%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4A34E9-2A80-4D9E-ACD6-3F86B2632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24790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F0443E"/>
                </a:solidFill>
              </a:defRPr>
            </a:pPr>
            <a:r>
              <a:rPr sz="2100" b="1" i="0">
                <a:solidFill>
                  <a:srgbClr val="F0443E"/>
                </a:solidFill>
              </a:rPr>
              <a:t>engagement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6CBAEE-3586-4453-A52C-11A01158B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857500"/>
            <a:ext cx="304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2 SKUs launched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927E44B-2641-4BBA-801F-9AEA417E4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10820400" cy="1771650"/>
          </a:xfrm>
          <a:prstGeom xmlns:a="http://schemas.openxmlformats.org/drawingml/2006/main" prst="roundRect">
            <a:avLst>
              <a:gd name="adj" fmla="val 10753"/>
            </a:avLst>
          </a:prstGeom>
          <a:solidFill xmlns:a="http://schemas.openxmlformats.org/drawingml/2006/main">
            <a:srgbClr val="0B1B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FCDBA7-8435-4BC9-9584-2929EE78F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886200"/>
            <a:ext cx="3905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F5B940"/>
                </a:solidFill>
              </a:defRPr>
            </a:pPr>
            <a:r>
              <a:rPr sz="975" b="1" i="0">
                <a:solidFill>
                  <a:srgbClr val="F5B940"/>
                </a:solidFill>
              </a:rPr>
              <a:t>MARKETING OPERATIONS RESULTS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B48FDA6-CC46-4374-BB29-D8379249F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23336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5B940"/>
                </a:solidFill>
              </a:defRPr>
            </a:pPr>
            <a:r>
              <a:rPr sz="3150" b="1" i="0">
                <a:solidFill>
                  <a:srgbClr val="F5B940"/>
                </a:solidFill>
              </a:rPr>
              <a:t>+10%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55C6C4-8D82-4B6B-AF45-B5424C781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724400"/>
            <a:ext cx="2333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DCEAF3"/>
                </a:solidFill>
              </a:defRPr>
            </a:pPr>
            <a:r>
              <a:rPr sz="1200" b="1" i="0">
                <a:solidFill>
                  <a:srgbClr val="DCEAF3"/>
                </a:solidFill>
              </a:rPr>
              <a:t>forecast accuracy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FC1A63C-8A9B-43F0-AD24-7D18F82C6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210050"/>
            <a:ext cx="23336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5B940"/>
                </a:solidFill>
              </a:defRPr>
            </a:pPr>
            <a:r>
              <a:rPr sz="3150" b="1" i="0">
                <a:solidFill>
                  <a:srgbClr val="F5B940"/>
                </a:solidFill>
              </a:rPr>
              <a:t>+5%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F6E440-9904-41BA-8A3D-DF4302F7B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724400"/>
            <a:ext cx="2333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DCEAF3"/>
                </a:solidFill>
              </a:defRPr>
            </a:pPr>
            <a:r>
              <a:rPr sz="1200" b="1" i="0">
                <a:solidFill>
                  <a:srgbClr val="DCEAF3"/>
                </a:solidFill>
              </a:rPr>
              <a:t>revenue growth YoY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97153DA-064E-42D5-87BB-053939EC0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210050"/>
            <a:ext cx="23336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5B940"/>
                </a:solidFill>
              </a:defRPr>
            </a:pPr>
            <a:r>
              <a:rPr sz="3150" b="1" i="0">
                <a:solidFill>
                  <a:srgbClr val="F5B940"/>
                </a:solidFill>
              </a:rPr>
              <a:t>+2.5%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BDD51D0-5722-4293-B060-95E5B04CC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724400"/>
            <a:ext cx="2333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DCEAF3"/>
                </a:solidFill>
              </a:defRPr>
            </a:pPr>
            <a:r>
              <a:rPr sz="1200" b="1" i="0">
                <a:solidFill>
                  <a:srgbClr val="DCEAF3"/>
                </a:solidFill>
              </a:rPr>
              <a:t>volume growth YoY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2ED801B-35E0-4067-8C88-808859382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67400"/>
            <a:ext cx="876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0" i="1">
                <a:solidFill>
                  <a:srgbClr val="9FB3C4"/>
                </a:solidFill>
              </a:defRPr>
            </a:pPr>
            <a:r>
              <a:rPr sz="1050" b="0" i="1">
                <a:solidFill>
                  <a:srgbClr val="9FB3C4"/>
                </a:solidFill>
              </a:rPr>
              <a:t>Results span Brand Manager and Marketing Operations roles at The Coca-Cola Company.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DD6577A-D9E6-4252-9FE6-ED419537B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E8291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F6BDFC8-652A-4C74-8463-CF4DA281F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E8291"/>
                </a:solidFill>
              </a:defRPr>
            </a:pPr>
            <a:r>
              <a:rPr sz="825" b="1" i="0">
                <a:solidFill>
                  <a:srgbClr val="6E8291"/>
                </a:solidFill>
              </a:rPr>
              <a:t>DANIEL EBITUNMISE  /  MARKETING PORTFOLIO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C33EE37-16AC-4B35-9B28-B6238D871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6E8291"/>
                </a:solidFill>
              </a:defRPr>
            </a:pPr>
            <a:r>
              <a:rPr sz="825" b="1" i="0">
                <a:solidFill>
                  <a:srgbClr val="6E8291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85182397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BA40C57-C758-4F09-9732-4BA815C46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68A82"/>
                </a:solidFill>
              </a:defRPr>
            </a:pPr>
            <a:r>
              <a:rPr sz="1050" b="1" i="0">
                <a:solidFill>
                  <a:srgbClr val="168A82"/>
                </a:solidFill>
              </a:rPr>
              <a:t>WORK EXPERIENCE  ·  AGENCY  ·  2016–2018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11E836-F5A9-4FF8-AF14-1A212F540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75" b="1" i="0">
                <a:solidFill>
                  <a:srgbClr val="0B1B2B"/>
                </a:solidFill>
              </a:defRPr>
            </a:pPr>
            <a:r>
              <a:rPr sz="2775" b="1" i="0">
                <a:solidFill>
                  <a:srgbClr val="0B1B2B"/>
                </a:solidFill>
              </a:rPr>
              <a:t>I built my marketing foundation on the agency side.</a:t>
            </a:r>
          </a:p>
        </p:txBody>
      </p:sp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43f7a3785e4dc3"/>
          <a:srcRect xmlns:a="http://schemas.openxmlformats.org/drawingml/2006/main" l="4297" t="0" r="429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619250"/>
            <a:ext cx="2476500" cy="1524000"/>
          </a:xfrm>
          <a:prstGeom xmlns:a="http://schemas.openxmlformats.org/drawingml/2006/main" prst="roundRect">
            <a:avLst>
              <a:gd name="adj" fmla="val 8750"/>
            </a:avLst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07C48C5-D202-4671-BC86-19356A57D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956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9232D"/>
                </a:solidFill>
              </a:defRPr>
            </a:pPr>
            <a:r>
              <a:rPr sz="1050" b="1" i="0">
                <a:solidFill>
                  <a:srgbClr val="B9232D"/>
                </a:solidFill>
              </a:rPr>
              <a:t>DIGITAL &amp; SOCIAL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3FA34F-3484-4934-8511-73F8F1366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81400"/>
            <a:ext cx="2476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0B1B2B"/>
                </a:solidFill>
              </a:defRPr>
            </a:pPr>
            <a:r>
              <a:rPr sz="1200" b="0" i="0">
                <a:solidFill>
                  <a:srgbClr val="0B1B2B"/>
                </a:solidFill>
              </a:rPr>
              <a:t>Digital strategy, channel plans and day-to-day campaign execution.</a:t>
            </a:r>
          </a:p>
        </p:txBody>
      </p:sp>
      <p:pic>
        <p:nvPicPr>
          <p:cNvPr id="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5202a4d141492f"/>
          <a:srcRect xmlns:a="http://schemas.openxmlformats.org/drawingml/2006/main" l="0" t="8537" r="0" b="853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52800" y="1809750"/>
            <a:ext cx="1952625" cy="2095500"/>
          </a:xfrm>
          <a:prstGeom xmlns:a="http://schemas.openxmlformats.org/drawingml/2006/main" prst="roundRect">
            <a:avLst>
              <a:gd name="adj" fmla="val 6829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37C44E-F9CC-4023-AE39-C5B562D31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4057650"/>
            <a:ext cx="1952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9232D"/>
                </a:solidFill>
              </a:defRPr>
            </a:pPr>
            <a:r>
              <a:rPr sz="1050" b="1" i="0">
                <a:solidFill>
                  <a:srgbClr val="B9232D"/>
                </a:solidFill>
              </a:rPr>
              <a:t>CREATORS &amp; PARTNERS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4030FB-A0AA-4091-93F4-0C7551C14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4343400"/>
            <a:ext cx="195262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0B1B2B"/>
                </a:solidFill>
              </a:defRPr>
            </a:pPr>
            <a:r>
              <a:rPr sz="1200" b="0" i="0">
                <a:solidFill>
                  <a:srgbClr val="0B1B2B"/>
                </a:solidFill>
              </a:rPr>
              <a:t>Influencer strategy, partner coordination and delivery.</a:t>
            </a:r>
          </a:p>
        </p:txBody>
      </p:sp>
      <p:pic>
        <p:nvPicPr>
          <p:cNvPr id="4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2bb3dd05ff4c14"/>
          <a:srcRect xmlns:a="http://schemas.openxmlformats.org/drawingml/2006/main" l="0" t="681" r="0" b="68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43550" y="1619250"/>
            <a:ext cx="2952750" cy="1638300"/>
          </a:xfrm>
          <a:prstGeom xmlns:a="http://schemas.openxmlformats.org/drawingml/2006/main" prst="roundRect">
            <a:avLst>
              <a:gd name="adj" fmla="val 8140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2C0A6D-33B9-4B9D-AFD2-414B9F9E7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40995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9232D"/>
                </a:solidFill>
              </a:defRPr>
            </a:pPr>
            <a:r>
              <a:rPr sz="1050" b="1" i="0">
                <a:solidFill>
                  <a:srgbClr val="B9232D"/>
                </a:solidFill>
              </a:rPr>
              <a:t>PR &amp; REPUTATION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646028-0468-4B5D-8FFA-2D8AC92B5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695700"/>
            <a:ext cx="2952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0B1B2B"/>
                </a:solidFill>
              </a:defRPr>
            </a:pPr>
            <a:r>
              <a:rPr sz="1200" b="0" i="0">
                <a:solidFill>
                  <a:srgbClr val="0B1B2B"/>
                </a:solidFill>
              </a:rPr>
              <a:t>Press releases, media monitoring, sentiment tracking and issues response.</a:t>
            </a:r>
          </a:p>
        </p:txBody>
      </p:sp>
      <p:pic>
        <p:nvPicPr>
          <p:cNvPr id="5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1dec25cf014fdd"/>
          <a:srcRect xmlns:a="http://schemas.openxmlformats.org/drawingml/2006/main" l="527" t="0" r="5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724900" y="1885950"/>
            <a:ext cx="2781300" cy="1581150"/>
          </a:xfrm>
          <a:prstGeom xmlns:a="http://schemas.openxmlformats.org/drawingml/2006/main" prst="roundRect">
            <a:avLst>
              <a:gd name="adj" fmla="val 8434"/>
            </a:avLst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7F33845-7862-4E3C-9135-B8DE8D4AF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3619500"/>
            <a:ext cx="2781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9232D"/>
                </a:solidFill>
              </a:defRPr>
            </a:pPr>
            <a:r>
              <a:rPr sz="1050" b="1" i="0">
                <a:solidFill>
                  <a:srgbClr val="B9232D"/>
                </a:solidFill>
              </a:rPr>
              <a:t>CAMPAIGN MANAGEMENT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D33C0A-9DA7-465E-A7D2-A10EC5843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3905250"/>
            <a:ext cx="27813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0B1B2B"/>
                </a:solidFill>
              </a:defRPr>
            </a:pPr>
            <a:r>
              <a:rPr sz="1200" b="0" i="0">
                <a:solidFill>
                  <a:srgbClr val="0B1B2B"/>
                </a:solidFill>
              </a:rPr>
              <a:t>Briefs, teams, timelines, reporting and optimization.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6E304D0-8089-4FAF-9B49-A610A8D3A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05450"/>
            <a:ext cx="10820400" cy="590550"/>
          </a:xfrm>
          <a:prstGeom xmlns:a="http://schemas.openxmlformats.org/drawingml/2006/main" prst="roundRect">
            <a:avLst>
              <a:gd name="adj" fmla="val 22581"/>
            </a:avLst>
          </a:prstGeom>
          <a:solidFill xmlns:a="http://schemas.openxmlformats.org/drawingml/2006/main">
            <a:srgbClr val="0B1B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F4348D5-D4BC-4876-B09B-50250D804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6769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5B940"/>
                </a:solidFill>
              </a:defRPr>
            </a:pPr>
            <a:r>
              <a:rPr sz="1050" b="1" i="0">
                <a:solidFill>
                  <a:srgbClr val="F5B940"/>
                </a:solidFill>
              </a:rPr>
              <a:t>SELECT CLIENT EXPERIENCE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B37D731-03F5-4BC2-A06D-63A3743E8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5648325"/>
            <a:ext cx="7581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British American Tobacco  ·  Philip Morris International  ·  P&amp;G  ·  Diageo  ·  Coca-Cola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982A705-CDBE-4CC6-9BBD-7B99273CD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D767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218AC43-7F85-48D8-A1A5-5D48DC5FA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6D767D"/>
                </a:solidFill>
              </a:defRPr>
            </a:pPr>
            <a:r>
              <a:rPr sz="825" b="1" i="0">
                <a:solidFill>
                  <a:srgbClr val="6D767D"/>
                </a:solidFill>
              </a:rPr>
              <a:t>DANIEL EBITUNMISE  /  MARKETING PORTFOLIO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7C68F12-30B4-4EA2-A431-07F74C4D5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6D767D"/>
                </a:solidFill>
              </a:defRPr>
            </a:pPr>
            <a:r>
              <a:rPr sz="825" b="1" i="0">
                <a:solidFill>
                  <a:srgbClr val="6D767D"/>
                </a:solidFill>
              </a:rPr>
              <a:t>09</a:t>
            </a:r>
          </a:p>
        </p:txBody>
      </p:sp>
      <p:sp>
        <p:nvSpPr>
          <p:cNvPr id="26" name="agency-logo-cover-1">
            <a:extLst xmlns:a="http://schemas.openxmlformats.org/drawingml/2006/main">
              <a:ext uri="{FF2B5EF4-FFF2-40B4-BE49-F238E27FC236}">
                <a16:creationId xmlns:a16="http://schemas.microsoft.com/office/drawing/2014/main" id="{09B70BD8-4B06-49E9-A932-C007E7D2E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2476500" cy="1524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FBF6E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6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e57e226e5a4b6c"/>
          <a:stretch xmlns:a="http://schemas.openxmlformats.org/drawingml/2006/main"/>
        </p:blipFill>
        <p:spPr>
          <a:xfrm xmlns:a="http://schemas.openxmlformats.org/drawingml/2006/main">
            <a:off x="685800" y="1962430"/>
            <a:ext cx="2476500" cy="837640"/>
          </a:xfrm>
          <a:prstGeom xmlns:a="http://schemas.openxmlformats.org/drawingml/2006/main" prst="rect">
            <a:avLst/>
          </a:prstGeom>
        </p:spPr>
      </p:pic>
      <p:sp>
        <p:nvSpPr>
          <p:cNvPr id="28" name="agency-logo-cover-2">
            <a:extLst xmlns:a="http://schemas.openxmlformats.org/drawingml/2006/main">
              <a:ext uri="{FF2B5EF4-FFF2-40B4-BE49-F238E27FC236}">
                <a16:creationId xmlns:a16="http://schemas.microsoft.com/office/drawing/2014/main" id="{6075BACC-B07D-4796-BC4E-BE3706920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1809750"/>
            <a:ext cx="1952625" cy="2095500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FBF6E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6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fe1015b7d84c02"/>
          <a:stretch xmlns:a="http://schemas.openxmlformats.org/drawingml/2006/main"/>
        </p:blipFill>
        <p:spPr>
          <a:xfrm xmlns:a="http://schemas.openxmlformats.org/drawingml/2006/main">
            <a:off x="3352800" y="2767887"/>
            <a:ext cx="1952625" cy="179226"/>
          </a:xfrm>
          <a:prstGeom xmlns:a="http://schemas.openxmlformats.org/drawingml/2006/main" prst="rect">
            <a:avLst/>
          </a:prstGeom>
        </p:spPr>
      </p:pic>
      <p:sp>
        <p:nvSpPr>
          <p:cNvPr id="30" name="agency-logo-cover-3">
            <a:extLst xmlns:a="http://schemas.openxmlformats.org/drawingml/2006/main">
              <a:ext uri="{FF2B5EF4-FFF2-40B4-BE49-F238E27FC236}">
                <a16:creationId xmlns:a16="http://schemas.microsoft.com/office/drawing/2014/main" id="{0425FCF7-4993-43B2-A300-EB7A8EA33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1619250"/>
            <a:ext cx="2952750" cy="1638300"/>
          </a:xfrm>
          <a:prstGeom xmlns:a="http://schemas.openxmlformats.org/drawingml/2006/main" prst="roundRect">
            <a:avLst>
              <a:gd name="adj" fmla="val 4651"/>
            </a:avLst>
          </a:prstGeom>
          <a:solidFill xmlns:a="http://schemas.openxmlformats.org/drawingml/2006/main">
            <a:srgbClr val="FBF6E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9f7cb1a7c74189"/>
          <a:stretch xmlns:a="http://schemas.openxmlformats.org/drawingml/2006/main"/>
        </p:blipFill>
        <p:spPr>
          <a:xfrm xmlns:a="http://schemas.openxmlformats.org/drawingml/2006/main">
            <a:off x="5543550" y="2122456"/>
            <a:ext cx="2952750" cy="631889"/>
          </a:xfrm>
          <a:prstGeom xmlns:a="http://schemas.openxmlformats.org/drawingml/2006/main" prst="rect">
            <a:avLst/>
          </a:prstGeom>
        </p:spPr>
      </p:pic>
      <p:sp>
        <p:nvSpPr>
          <p:cNvPr id="32" name="agency-logo-cover-4">
            <a:extLst xmlns:a="http://schemas.openxmlformats.org/drawingml/2006/main">
              <a:ext uri="{FF2B5EF4-FFF2-40B4-BE49-F238E27FC236}">
                <a16:creationId xmlns:a16="http://schemas.microsoft.com/office/drawing/2014/main" id="{E0BF1EDE-196D-470F-B536-2CC3764C9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885950"/>
            <a:ext cx="2781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BF6E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6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8a6c873cb94459"/>
          <a:stretch xmlns:a="http://schemas.openxmlformats.org/drawingml/2006/main"/>
        </p:blipFill>
        <p:spPr>
          <a:xfrm xmlns:a="http://schemas.openxmlformats.org/drawingml/2006/main">
            <a:off x="8724900" y="2349505"/>
            <a:ext cx="2781300" cy="65404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31008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2026-09-04T21:00:53.0010000Z</dcterms:created>
  <dcterms:modified xsi:type="dcterms:W3CDTF">2026-09-04T21:00:53.0010000Z</dcterms:modified>
</coreProperties>
</file>